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488"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F2320B-6F79-4D81-9CCF-5A5BB9AC873F}" type="datetimeFigureOut">
              <a:rPr lang="nl-NL" smtClean="0"/>
              <a:t>25-5-2015</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CB1710-C9A6-4C28-B2FE-88CA1AC49CDE}" type="slidenum">
              <a:rPr lang="nl-NL" smtClean="0"/>
              <a:t>‹nr.›</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1A48A4-BB57-4D34-9596-ED670446EFBD}" type="slidenum">
              <a:rPr lang="nl-NL"/>
              <a:pPr/>
              <a:t>8</a:t>
            </a:fld>
            <a:endParaRPr lang="nl-NL"/>
          </a:p>
        </p:txBody>
      </p:sp>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p:txBody>
          <a:bodyPr/>
          <a:lstStyle/>
          <a:p>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79CEB2C4-2E0D-4A58-81A3-F26536D2A9AE}" type="datetimeFigureOut">
              <a:rPr lang="nl-NL" smtClean="0"/>
              <a:t>25-5-2015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DDD61AA-58F9-4A77-96A7-4D580BD12A3D}"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9CEB2C4-2E0D-4A58-81A3-F26536D2A9AE}" type="datetimeFigureOut">
              <a:rPr lang="nl-NL" smtClean="0"/>
              <a:t>25-5-2015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DDD61AA-58F9-4A77-96A7-4D580BD12A3D}"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9CEB2C4-2E0D-4A58-81A3-F26536D2A9AE}" type="datetimeFigureOut">
              <a:rPr lang="nl-NL" smtClean="0"/>
              <a:t>25-5-2015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DDD61AA-58F9-4A77-96A7-4D580BD12A3D}"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9CEB2C4-2E0D-4A58-81A3-F26536D2A9AE}" type="datetimeFigureOut">
              <a:rPr lang="nl-NL" smtClean="0"/>
              <a:t>25-5-2015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DDD61AA-58F9-4A77-96A7-4D580BD12A3D}"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79CEB2C4-2E0D-4A58-81A3-F26536D2A9AE}" type="datetimeFigureOut">
              <a:rPr lang="nl-NL" smtClean="0"/>
              <a:t>25-5-2015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DDD61AA-58F9-4A77-96A7-4D580BD12A3D}"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79CEB2C4-2E0D-4A58-81A3-F26536D2A9AE}" type="datetimeFigureOut">
              <a:rPr lang="nl-NL" smtClean="0"/>
              <a:t>25-5-2015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3DDD61AA-58F9-4A77-96A7-4D580BD12A3D}"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79CEB2C4-2E0D-4A58-81A3-F26536D2A9AE}" type="datetimeFigureOut">
              <a:rPr lang="nl-NL" smtClean="0"/>
              <a:t>25-5-2015</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3DDD61AA-58F9-4A77-96A7-4D580BD12A3D}"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79CEB2C4-2E0D-4A58-81A3-F26536D2A9AE}" type="datetimeFigureOut">
              <a:rPr lang="nl-NL" smtClean="0"/>
              <a:t>25-5-2015</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3DDD61AA-58F9-4A77-96A7-4D580BD12A3D}"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79CEB2C4-2E0D-4A58-81A3-F26536D2A9AE}" type="datetimeFigureOut">
              <a:rPr lang="nl-NL" smtClean="0"/>
              <a:t>25-5-2015</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3DDD61AA-58F9-4A77-96A7-4D580BD12A3D}"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79CEB2C4-2E0D-4A58-81A3-F26536D2A9AE}" type="datetimeFigureOut">
              <a:rPr lang="nl-NL" smtClean="0"/>
              <a:t>25-5-2015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3DDD61AA-58F9-4A77-96A7-4D580BD12A3D}"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79CEB2C4-2E0D-4A58-81A3-F26536D2A9AE}" type="datetimeFigureOut">
              <a:rPr lang="nl-NL" smtClean="0"/>
              <a:t>25-5-2015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3DDD61AA-58F9-4A77-96A7-4D580BD12A3D}"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CEB2C4-2E0D-4A58-81A3-F26536D2A9AE}" type="datetimeFigureOut">
              <a:rPr lang="nl-NL" smtClean="0"/>
              <a:t>25-5-2015</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DD61AA-58F9-4A77-96A7-4D580BD12A3D}"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geologievannederland.nl/fossielen/fossilisatie"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youtube.com/watch?v=xPkOAnK20kw" TargetMode="External"/><Relationship Id="rId2" Type="http://schemas.openxmlformats.org/officeDocument/2006/relationships/hyperlink" Target="https://www.youtube.com/watch?v=cV-LK80s5Ow&amp;list=PLQ_IeyS40Oviaf4XuchYSHI-4LS6lmuZs"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schooltv.nl/video/genetica-genen-bij-de-fruitvlieg/"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10voorbiologie.nl/index.php?cat=9&amp;id=1490&amp;par=1538&amp;sub=1541"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www.10voorbiologie.nl/index.php?cat=9&amp;id=1186&amp;par=1194&amp;sub=1195" TargetMode="External"/><Relationship Id="rId2" Type="http://schemas.openxmlformats.org/officeDocument/2006/relationships/hyperlink" Target="http://www.10voorbiologie.nl/index.php?cat=9&amp;id=1489&amp;par=1515&amp;sub=1518"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rtvnoord.nl/artikel/artikel.asp?p=126414"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fossiel.net/system/vindplaatsen/barnst.jp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634082"/>
          </a:xfrm>
        </p:spPr>
        <p:txBody>
          <a:bodyPr>
            <a:normAutofit/>
          </a:bodyPr>
          <a:lstStyle/>
          <a:p>
            <a:r>
              <a:rPr lang="nl-NL" sz="3200" b="1" dirty="0" smtClean="0"/>
              <a:t>Snelle evolutie 1</a:t>
            </a:r>
            <a:endParaRPr lang="nl-NL" sz="3200" dirty="0"/>
          </a:p>
        </p:txBody>
      </p:sp>
      <p:sp>
        <p:nvSpPr>
          <p:cNvPr id="3" name="Tijdelijke aanduiding voor inhoud 2"/>
          <p:cNvSpPr>
            <a:spLocks noGrp="1"/>
          </p:cNvSpPr>
          <p:nvPr>
            <p:ph idx="1"/>
          </p:nvPr>
        </p:nvSpPr>
        <p:spPr>
          <a:xfrm>
            <a:off x="457200" y="1052736"/>
            <a:ext cx="8229600" cy="5616624"/>
          </a:xfrm>
        </p:spPr>
        <p:txBody>
          <a:bodyPr>
            <a:normAutofit/>
          </a:bodyPr>
          <a:lstStyle/>
          <a:p>
            <a:r>
              <a:rPr lang="nl-NL" sz="2400" dirty="0" smtClean="0"/>
              <a:t>Voorbeeld is de kleurverandering bij de berkenspanner, een klein vlindertje</a:t>
            </a:r>
          </a:p>
          <a:p>
            <a:r>
              <a:rPr lang="nl-NL" sz="2400" dirty="0" smtClean="0"/>
              <a:t>In de jaren vijftig van de 19</a:t>
            </a:r>
            <a:r>
              <a:rPr lang="nl-NL" sz="2400" baseline="30000" dirty="0" smtClean="0"/>
              <a:t>de</a:t>
            </a:r>
            <a:r>
              <a:rPr lang="nl-NL" sz="2400" dirty="0" smtClean="0"/>
              <a:t> eeuw werden in het noordwesten van Engeland donkergekleurde berkenspanners gevangen. Ze waren zeldzaam. De berkenspanner was gewoonlijk wit, een schutkleur om niet op te vallen als hij op de witte stam van de berk zat. Toch werden er steeds meer donkere exemplaren gevangen. De witte exemplaren werden zeldzaam. Wat was er gebeurd? </a:t>
            </a:r>
          </a:p>
          <a:p>
            <a:endParaRPr lang="nl-NL" sz="2400" dirty="0"/>
          </a:p>
        </p:txBody>
      </p:sp>
      <p:pic>
        <p:nvPicPr>
          <p:cNvPr id="4" name="Afbeelding 3" descr="Lichte_en_zwarte_versie_berkenspanner.jpg"/>
          <p:cNvPicPr>
            <a:picLocks noChangeAspect="1"/>
          </p:cNvPicPr>
          <p:nvPr/>
        </p:nvPicPr>
        <p:blipFill>
          <a:blip r:embed="rId2" cstate="print"/>
          <a:stretch>
            <a:fillRect/>
          </a:stretch>
        </p:blipFill>
        <p:spPr>
          <a:xfrm>
            <a:off x="2627784" y="2780928"/>
            <a:ext cx="5080000" cy="3797300"/>
          </a:xfrm>
          <a:prstGeom prst="rect">
            <a:avLst/>
          </a:prstGeom>
        </p:spPr>
      </p:pic>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a:bodyPr>
          <a:lstStyle/>
          <a:p>
            <a:r>
              <a:rPr lang="nl-NL" sz="3200" b="1" dirty="0" smtClean="0"/>
              <a:t>26.5.1. Fossielen 2</a:t>
            </a:r>
            <a:endParaRPr lang="nl-NL" sz="3200" dirty="0"/>
          </a:p>
        </p:txBody>
      </p:sp>
      <p:sp>
        <p:nvSpPr>
          <p:cNvPr id="3" name="Tijdelijke aanduiding voor inhoud 2"/>
          <p:cNvSpPr>
            <a:spLocks noGrp="1"/>
          </p:cNvSpPr>
          <p:nvPr>
            <p:ph idx="1"/>
          </p:nvPr>
        </p:nvSpPr>
        <p:spPr>
          <a:xfrm>
            <a:off x="457200" y="1052736"/>
            <a:ext cx="8229600" cy="5544616"/>
          </a:xfrm>
        </p:spPr>
        <p:txBody>
          <a:bodyPr>
            <a:normAutofit fontScale="92500" lnSpcReduction="10000"/>
          </a:bodyPr>
          <a:lstStyle/>
          <a:p>
            <a:r>
              <a:rPr lang="nl-NL" sz="2400" dirty="0" smtClean="0"/>
              <a:t>Belangrijk daarbij zijn de </a:t>
            </a:r>
            <a:r>
              <a:rPr lang="nl-NL" sz="2400" b="1" dirty="0" smtClean="0"/>
              <a:t>gidsfossielen</a:t>
            </a:r>
            <a:r>
              <a:rPr lang="nl-NL" sz="2400" dirty="0" smtClean="0"/>
              <a:t>: soorten die op veel plaatsen te vinden zijn, maar die slechts kort bestaan hebben. Kom je een gidsfossiel in een onbekende laag tegen, dan vertelt dit fossiel je hoe oud de geologische laag - met de andere daarin voorkomende fossielen - is. </a:t>
            </a:r>
          </a:p>
          <a:p>
            <a:r>
              <a:rPr lang="nl-NL" sz="2400" dirty="0" smtClean="0"/>
              <a:t>De </a:t>
            </a:r>
            <a:r>
              <a:rPr lang="nl-NL" sz="2400" b="1" dirty="0" smtClean="0"/>
              <a:t>absolute ouderdom </a:t>
            </a:r>
            <a:r>
              <a:rPr lang="nl-NL" sz="2400" dirty="0" smtClean="0"/>
              <a:t>wordt vastgesteld met behulp van radiometrische technieken</a:t>
            </a:r>
          </a:p>
          <a:p>
            <a:r>
              <a:rPr lang="nl-NL" sz="2400" dirty="0" smtClean="0"/>
              <a:t>Het bekendst is de </a:t>
            </a:r>
            <a:r>
              <a:rPr lang="nl-NL" sz="2400" b="1" dirty="0" smtClean="0"/>
              <a:t>koolstofmethode</a:t>
            </a:r>
            <a:r>
              <a:rPr lang="nl-NL" sz="2400" dirty="0" smtClean="0"/>
              <a:t>. Van het element C komt de isotoop </a:t>
            </a:r>
            <a:r>
              <a:rPr lang="nl-NL" sz="2400" baseline="30000" dirty="0" smtClean="0"/>
              <a:t>14</a:t>
            </a:r>
            <a:r>
              <a:rPr lang="nl-NL" sz="2400" dirty="0" smtClean="0"/>
              <a:t>C voor die spontaan in </a:t>
            </a:r>
            <a:r>
              <a:rPr lang="nl-NL" sz="2400" baseline="30000" dirty="0" smtClean="0"/>
              <a:t>12</a:t>
            </a:r>
            <a:r>
              <a:rPr lang="nl-NL" sz="2400" dirty="0" smtClean="0"/>
              <a:t>C wordt omgezet met een halfwaardetijd van 5600 jaar (5730 wordt vermeld in andere bronnen !!)</a:t>
            </a:r>
          </a:p>
          <a:p>
            <a:r>
              <a:rPr lang="nl-NL" sz="2400" dirty="0" smtClean="0"/>
              <a:t>De </a:t>
            </a:r>
            <a:r>
              <a:rPr lang="nl-NL" sz="2400" b="1" dirty="0" smtClean="0"/>
              <a:t>halfwaardetijd </a:t>
            </a:r>
            <a:r>
              <a:rPr lang="nl-NL" sz="2400" dirty="0" smtClean="0"/>
              <a:t>is de tijd die nodig is om de helft van de atomen om te zetten; factoren als temperatuur en druk hebben hierop geen invloed. De verhouding </a:t>
            </a:r>
            <a:r>
              <a:rPr lang="nl-NL" sz="2400" baseline="30000" dirty="0" smtClean="0"/>
              <a:t>14</a:t>
            </a:r>
            <a:r>
              <a:rPr lang="nl-NL" sz="2400" dirty="0" smtClean="0"/>
              <a:t>C/</a:t>
            </a:r>
            <a:r>
              <a:rPr lang="nl-NL" sz="2400" baseline="30000" dirty="0" smtClean="0"/>
              <a:t>12</a:t>
            </a:r>
            <a:r>
              <a:rPr lang="nl-NL" sz="2400" dirty="0" smtClean="0"/>
              <a:t>C in de atmosfeer is constant. Wanneer men de verhouding vaststelt in een fossiel, kan de echte leeftijd vastgesteld worden</a:t>
            </a:r>
            <a:br>
              <a:rPr lang="nl-NL" sz="2400" dirty="0" smtClean="0"/>
            </a:br>
            <a:endParaRPr lang="nl-NL"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sz="3200" dirty="0" err="1" smtClean="0"/>
              <a:t>Fossilisatie</a:t>
            </a:r>
            <a:r>
              <a:rPr lang="en-US" sz="3200" dirty="0" smtClean="0"/>
              <a:t>: </a:t>
            </a:r>
            <a:r>
              <a:rPr lang="en-US" sz="3200" dirty="0" err="1" smtClean="0"/>
              <a:t>manier</a:t>
            </a:r>
            <a:r>
              <a:rPr lang="en-US" sz="3200" dirty="0" smtClean="0"/>
              <a:t> </a:t>
            </a:r>
            <a:r>
              <a:rPr lang="en-US" sz="3200" dirty="0" err="1" smtClean="0"/>
              <a:t>waarop</a:t>
            </a:r>
            <a:r>
              <a:rPr lang="en-US" sz="3200" dirty="0" smtClean="0"/>
              <a:t> </a:t>
            </a:r>
            <a:r>
              <a:rPr lang="en-US" sz="3200" dirty="0" err="1" smtClean="0"/>
              <a:t>fossielen</a:t>
            </a:r>
            <a:r>
              <a:rPr lang="en-US" sz="3200" dirty="0" smtClean="0"/>
              <a:t> </a:t>
            </a:r>
            <a:r>
              <a:rPr lang="en-US" sz="3200" dirty="0" err="1" smtClean="0"/>
              <a:t>ontstaan</a:t>
            </a:r>
            <a:endParaRPr lang="nl-NL" sz="3200" dirty="0"/>
          </a:p>
        </p:txBody>
      </p:sp>
      <p:sp>
        <p:nvSpPr>
          <p:cNvPr id="3" name="Tijdelijke aanduiding voor inhoud 2"/>
          <p:cNvSpPr>
            <a:spLocks noGrp="1"/>
          </p:cNvSpPr>
          <p:nvPr>
            <p:ph idx="1"/>
          </p:nvPr>
        </p:nvSpPr>
        <p:spPr/>
        <p:txBody>
          <a:bodyPr/>
          <a:lstStyle/>
          <a:p>
            <a:r>
              <a:rPr lang="nl-NL" dirty="0" smtClean="0">
                <a:hlinkClick r:id="rId2"/>
              </a:rPr>
              <a:t>http://www.geologievannederland.nl/fossielen/fossilisatie</a:t>
            </a:r>
            <a:endParaRPr lang="nl-NL" dirty="0" smtClean="0"/>
          </a:p>
          <a:p>
            <a:endParaRPr lang="en-US" dirty="0"/>
          </a:p>
          <a:p>
            <a:r>
              <a:rPr lang="en-US" sz="2800" dirty="0" err="1" smtClean="0"/>
              <a:t>Indien</a:t>
            </a:r>
            <a:r>
              <a:rPr lang="en-US" sz="2800" dirty="0" smtClean="0"/>
              <a:t> je </a:t>
            </a:r>
            <a:r>
              <a:rPr lang="en-US" sz="2800" dirty="0" err="1" smtClean="0"/>
              <a:t>geïnteresseerd</a:t>
            </a:r>
            <a:r>
              <a:rPr lang="en-US" sz="2800" dirty="0" smtClean="0"/>
              <a:t> bent</a:t>
            </a:r>
            <a:endParaRPr lang="nl-NL" sz="2800" dirty="0" smtClean="0"/>
          </a:p>
          <a:p>
            <a:endParaRPr lang="nl-N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sz="3200" dirty="0" smtClean="0"/>
              <a:t>C14 </a:t>
            </a:r>
            <a:r>
              <a:rPr lang="en-US" sz="3200" dirty="0" err="1" smtClean="0"/>
              <a:t>vorming</a:t>
            </a:r>
            <a:r>
              <a:rPr lang="en-US" sz="3200" dirty="0" smtClean="0"/>
              <a:t> en </a:t>
            </a:r>
            <a:r>
              <a:rPr lang="en-US" sz="3200" dirty="0" err="1" smtClean="0"/>
              <a:t>afbraak</a:t>
            </a:r>
            <a:r>
              <a:rPr lang="en-US" sz="3200" dirty="0" smtClean="0"/>
              <a:t>: </a:t>
            </a:r>
            <a:r>
              <a:rPr lang="en-US" sz="3200" dirty="0" err="1" smtClean="0"/>
              <a:t>Ouderdomsbepaling</a:t>
            </a:r>
            <a:r>
              <a:rPr lang="en-US" sz="3200" dirty="0" smtClean="0"/>
              <a:t>  </a:t>
            </a:r>
            <a:endParaRPr lang="nl-NL" sz="3200"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878898" y="1340768"/>
            <a:ext cx="7437518" cy="5079874"/>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a:bodyPr>
          <a:lstStyle/>
          <a:p>
            <a:r>
              <a:rPr lang="en-US" sz="3200" dirty="0" smtClean="0"/>
              <a:t>C14 </a:t>
            </a:r>
            <a:r>
              <a:rPr lang="en-US" sz="3200" dirty="0" err="1" smtClean="0"/>
              <a:t>methode</a:t>
            </a:r>
            <a:r>
              <a:rPr lang="en-US" sz="3200" dirty="0" smtClean="0"/>
              <a:t>   </a:t>
            </a:r>
            <a:r>
              <a:rPr lang="en-US" sz="3200" dirty="0" err="1" smtClean="0"/>
              <a:t>halfwaardetijd</a:t>
            </a:r>
            <a:endParaRPr lang="nl-NL" sz="3200" dirty="0"/>
          </a:p>
        </p:txBody>
      </p:sp>
      <p:sp>
        <p:nvSpPr>
          <p:cNvPr id="3" name="Tijdelijke aanduiding voor inhoud 2"/>
          <p:cNvSpPr>
            <a:spLocks noGrp="1"/>
          </p:cNvSpPr>
          <p:nvPr>
            <p:ph idx="1"/>
          </p:nvPr>
        </p:nvSpPr>
        <p:spPr>
          <a:xfrm>
            <a:off x="457200" y="980728"/>
            <a:ext cx="8229600" cy="5145435"/>
          </a:xfrm>
        </p:spPr>
        <p:txBody>
          <a:bodyPr>
            <a:normAutofit lnSpcReduction="10000"/>
          </a:bodyPr>
          <a:lstStyle/>
          <a:p>
            <a:r>
              <a:rPr lang="nl-NL" sz="2400" b="1" dirty="0" smtClean="0"/>
              <a:t>Verval</a:t>
            </a:r>
          </a:p>
          <a:p>
            <a:r>
              <a:rPr lang="nl-NL" sz="2400" dirty="0" smtClean="0"/>
              <a:t>C14 is anders dan gewone koolstof. Het wordt gemaakt wanneer straling de atmosfeer raakt. Zonlicht raakt de atmosfeer en raakt daarmee ook stikstof. In het </a:t>
            </a:r>
            <a:r>
              <a:rPr lang="nl-NL" sz="2400" i="1" dirty="0" smtClean="0"/>
              <a:t>periodiek systeem</a:t>
            </a:r>
            <a:r>
              <a:rPr lang="nl-NL" sz="2400" dirty="0" smtClean="0"/>
              <a:t> liggen stikstof en koolstof naast elkaar. Zodra zonlicht tegen stikstof aan knalt, slaat het wat dingen er af en wordt het C14</a:t>
            </a:r>
          </a:p>
          <a:p>
            <a:r>
              <a:rPr lang="nl-NL" sz="2400" dirty="0" smtClean="0"/>
              <a:t>Het C14 is onstabiel. Het wil uit deze vorm en valt daardoor na verloop van tijd uit elkaar terug tot stikstof (N14). Het duurt ongeveer 5730 jaar voordat de helft van C14 terug is vervallen tot stikstof. Vervolgens duurt het weer 5730 tot weer de helft van het restant is vervallen, dan weer 5730 jaar voor daar weer de helft van vervalt enzovoorts. De tijdsduur om de helft van de hoeveelheid te laten vervallen heet de halfwaardetijd.</a:t>
            </a:r>
            <a:endParaRPr lang="nl-NL"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2146250"/>
          </a:xfrm>
        </p:spPr>
        <p:txBody>
          <a:bodyPr>
            <a:normAutofit/>
          </a:bodyPr>
          <a:lstStyle/>
          <a:p>
            <a:r>
              <a:rPr lang="en-US" sz="3200" dirty="0" err="1" smtClean="0"/>
              <a:t>Verschillende</a:t>
            </a:r>
            <a:r>
              <a:rPr lang="en-US" sz="3200" dirty="0" smtClean="0"/>
              <a:t> </a:t>
            </a:r>
            <a:r>
              <a:rPr lang="en-US" sz="3200" dirty="0" err="1" smtClean="0"/>
              <a:t>elementen</a:t>
            </a:r>
            <a:r>
              <a:rPr lang="en-US" sz="3200" dirty="0" smtClean="0"/>
              <a:t> die </a:t>
            </a:r>
            <a:r>
              <a:rPr lang="en-US" sz="3200" dirty="0" err="1" smtClean="0"/>
              <a:t>gebruikt</a:t>
            </a:r>
            <a:r>
              <a:rPr lang="en-US" sz="3200" dirty="0" smtClean="0"/>
              <a:t> </a:t>
            </a:r>
            <a:r>
              <a:rPr lang="en-US" sz="3200" dirty="0" err="1" smtClean="0"/>
              <a:t>worden</a:t>
            </a:r>
            <a:r>
              <a:rPr lang="en-US" sz="3200" dirty="0" smtClean="0"/>
              <a:t> </a:t>
            </a:r>
            <a:r>
              <a:rPr lang="en-US" sz="3200" dirty="0" err="1" smtClean="0"/>
              <a:t>voor</a:t>
            </a:r>
            <a:r>
              <a:rPr lang="en-US" sz="3200" dirty="0" smtClean="0"/>
              <a:t> </a:t>
            </a:r>
            <a:r>
              <a:rPr lang="en-US" sz="3200" dirty="0" err="1" smtClean="0"/>
              <a:t>ouderdomsbepalingen</a:t>
            </a:r>
            <a:r>
              <a:rPr lang="en-US" sz="3200" dirty="0" smtClean="0"/>
              <a:t/>
            </a:r>
            <a:br>
              <a:rPr lang="en-US" sz="3200" dirty="0" smtClean="0"/>
            </a:br>
            <a:r>
              <a:rPr lang="en-US" sz="3200" dirty="0" smtClean="0"/>
              <a:t>Door </a:t>
            </a:r>
            <a:r>
              <a:rPr lang="en-US" sz="3200" dirty="0" err="1" smtClean="0"/>
              <a:t>hun</a:t>
            </a:r>
            <a:r>
              <a:rPr lang="en-US" sz="3200" dirty="0" smtClean="0"/>
              <a:t> </a:t>
            </a:r>
            <a:r>
              <a:rPr lang="en-US" sz="3200" dirty="0" err="1" smtClean="0"/>
              <a:t>verschillende</a:t>
            </a:r>
            <a:r>
              <a:rPr lang="en-US" sz="3200" dirty="0" smtClean="0"/>
              <a:t> </a:t>
            </a:r>
            <a:r>
              <a:rPr lang="en-US" sz="3200" dirty="0" err="1" smtClean="0"/>
              <a:t>halfwaardetijden</a:t>
            </a:r>
            <a:r>
              <a:rPr lang="en-US" sz="3200" dirty="0" smtClean="0"/>
              <a:t> </a:t>
            </a:r>
            <a:r>
              <a:rPr lang="en-US" sz="3200" dirty="0" err="1" smtClean="0"/>
              <a:t>kan</a:t>
            </a:r>
            <a:r>
              <a:rPr lang="en-US" sz="3200" dirty="0" smtClean="0"/>
              <a:t> </a:t>
            </a:r>
            <a:r>
              <a:rPr lang="en-US" sz="3200" dirty="0" err="1" smtClean="0"/>
              <a:t>elke</a:t>
            </a:r>
            <a:r>
              <a:rPr lang="en-US" sz="3200" dirty="0" smtClean="0"/>
              <a:t> </a:t>
            </a:r>
            <a:r>
              <a:rPr lang="en-US" sz="3200" dirty="0" err="1" smtClean="0"/>
              <a:t>ouderdom</a:t>
            </a:r>
            <a:r>
              <a:rPr lang="en-US" sz="3200" dirty="0" smtClean="0"/>
              <a:t> </a:t>
            </a:r>
            <a:r>
              <a:rPr lang="en-US" sz="3200" dirty="0" err="1" smtClean="0"/>
              <a:t>nauwkeurig</a:t>
            </a:r>
            <a:r>
              <a:rPr lang="en-US" sz="3200" dirty="0" smtClean="0"/>
              <a:t> </a:t>
            </a:r>
            <a:r>
              <a:rPr lang="en-US" sz="3200" dirty="0" err="1" smtClean="0"/>
              <a:t>worden</a:t>
            </a:r>
            <a:r>
              <a:rPr lang="en-US" sz="3200" dirty="0" smtClean="0"/>
              <a:t> </a:t>
            </a:r>
            <a:r>
              <a:rPr lang="en-US" sz="3200" dirty="0" err="1" smtClean="0"/>
              <a:t>vastgesteld</a:t>
            </a:r>
            <a:endParaRPr lang="nl-NL" sz="3200" dirty="0"/>
          </a:p>
        </p:txBody>
      </p:sp>
      <p:pic>
        <p:nvPicPr>
          <p:cNvPr id="4098" name="Picture 2"/>
          <p:cNvPicPr>
            <a:picLocks noGrp="1" noChangeAspect="1" noChangeArrowheads="1"/>
          </p:cNvPicPr>
          <p:nvPr>
            <p:ph idx="1"/>
          </p:nvPr>
        </p:nvPicPr>
        <p:blipFill>
          <a:blip r:embed="rId2" cstate="print"/>
          <a:srcRect/>
          <a:stretch>
            <a:fillRect/>
          </a:stretch>
        </p:blipFill>
        <p:spPr bwMode="auto">
          <a:xfrm>
            <a:off x="662244" y="2564904"/>
            <a:ext cx="7798188" cy="3634949"/>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562074"/>
          </a:xfrm>
        </p:spPr>
        <p:txBody>
          <a:bodyPr>
            <a:normAutofit fontScale="90000"/>
          </a:bodyPr>
          <a:lstStyle/>
          <a:p>
            <a:r>
              <a:rPr lang="nl-NL" sz="3200" b="1" dirty="0" smtClean="0"/>
              <a:t>Wat vertellen fossielen?</a:t>
            </a:r>
            <a:endParaRPr lang="nl-NL" sz="3200" dirty="0"/>
          </a:p>
        </p:txBody>
      </p:sp>
      <p:pic>
        <p:nvPicPr>
          <p:cNvPr id="4" name="Tijdelijke aanduiding voor inhoud 3" descr="ONTWIKKELING LEVEN OP AARDE.jpg"/>
          <p:cNvPicPr>
            <a:picLocks noGrp="1" noChangeAspect="1"/>
          </p:cNvPicPr>
          <p:nvPr>
            <p:ph idx="1"/>
          </p:nvPr>
        </p:nvPicPr>
        <p:blipFill>
          <a:blip r:embed="rId2" cstate="print"/>
          <a:stretch>
            <a:fillRect/>
          </a:stretch>
        </p:blipFill>
        <p:spPr>
          <a:xfrm>
            <a:off x="1763688" y="836712"/>
            <a:ext cx="5472608" cy="6021288"/>
          </a:xfr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994122"/>
          </a:xfrm>
        </p:spPr>
        <p:txBody>
          <a:bodyPr>
            <a:normAutofit fontScale="90000"/>
          </a:bodyPr>
          <a:lstStyle/>
          <a:p>
            <a:r>
              <a:rPr lang="en-US" sz="3200" dirty="0" smtClean="0"/>
              <a:t>26.6 </a:t>
            </a:r>
            <a:r>
              <a:rPr lang="en-US" sz="3200" dirty="0" err="1" smtClean="0"/>
              <a:t>Populatiegenetica</a:t>
            </a:r>
            <a:r>
              <a:rPr lang="en-US" sz="3200" dirty="0" smtClean="0"/>
              <a:t/>
            </a:r>
            <a:br>
              <a:rPr lang="en-US" sz="3200" dirty="0" smtClean="0"/>
            </a:br>
            <a:r>
              <a:rPr lang="en-US" sz="3200" dirty="0" smtClean="0"/>
              <a:t>Hardy Weinberg 1</a:t>
            </a:r>
            <a:endParaRPr lang="nl-NL" sz="3200" dirty="0"/>
          </a:p>
        </p:txBody>
      </p:sp>
      <p:sp>
        <p:nvSpPr>
          <p:cNvPr id="3" name="Tijdelijke aanduiding voor inhoud 2"/>
          <p:cNvSpPr>
            <a:spLocks noGrp="1"/>
          </p:cNvSpPr>
          <p:nvPr>
            <p:ph idx="1"/>
          </p:nvPr>
        </p:nvSpPr>
        <p:spPr>
          <a:xfrm>
            <a:off x="457200" y="1268760"/>
            <a:ext cx="8229600" cy="5184576"/>
          </a:xfrm>
        </p:spPr>
        <p:txBody>
          <a:bodyPr>
            <a:normAutofit lnSpcReduction="10000"/>
          </a:bodyPr>
          <a:lstStyle/>
          <a:p>
            <a:r>
              <a:rPr lang="en-US" sz="2400" dirty="0" err="1" smtClean="0"/>
              <a:t>Gaat</a:t>
            </a:r>
            <a:r>
              <a:rPr lang="en-US" sz="2400" dirty="0" smtClean="0"/>
              <a:t> over het </a:t>
            </a:r>
            <a:r>
              <a:rPr lang="en-US" sz="2400" dirty="0" err="1" smtClean="0"/>
              <a:t>bepalen</a:t>
            </a:r>
            <a:r>
              <a:rPr lang="en-US" sz="2400" dirty="0" smtClean="0"/>
              <a:t> van de ALLELFREQUENTIE </a:t>
            </a:r>
            <a:r>
              <a:rPr lang="en-US" sz="2400" dirty="0" err="1" smtClean="0"/>
              <a:t>binnen</a:t>
            </a:r>
            <a:r>
              <a:rPr lang="en-US" sz="2400" dirty="0" smtClean="0"/>
              <a:t> </a:t>
            </a:r>
            <a:r>
              <a:rPr lang="en-US" sz="2400" dirty="0" err="1" smtClean="0"/>
              <a:t>een</a:t>
            </a:r>
            <a:r>
              <a:rPr lang="en-US" sz="2400" dirty="0" smtClean="0"/>
              <a:t> </a:t>
            </a:r>
            <a:r>
              <a:rPr lang="en-US" sz="2400" dirty="0" err="1" smtClean="0"/>
              <a:t>populatie</a:t>
            </a:r>
            <a:endParaRPr lang="en-US" sz="2400" dirty="0" smtClean="0"/>
          </a:p>
          <a:p>
            <a:r>
              <a:rPr lang="en-US" sz="2400" dirty="0" err="1" smtClean="0"/>
              <a:t>Aan</a:t>
            </a:r>
            <a:r>
              <a:rPr lang="en-US" sz="2400" dirty="0" smtClean="0"/>
              <a:t> </a:t>
            </a:r>
            <a:r>
              <a:rPr lang="en-US" sz="2400" dirty="0" err="1" smtClean="0"/>
              <a:t>volgende</a:t>
            </a:r>
            <a:r>
              <a:rPr lang="en-US" sz="2400" dirty="0" smtClean="0"/>
              <a:t> </a:t>
            </a:r>
            <a:r>
              <a:rPr lang="en-US" sz="2400" dirty="0" err="1" smtClean="0"/>
              <a:t>voorwaarden</a:t>
            </a:r>
            <a:r>
              <a:rPr lang="en-US" sz="2400" dirty="0" smtClean="0"/>
              <a:t> </a:t>
            </a:r>
            <a:r>
              <a:rPr lang="en-US" sz="2400" dirty="0" err="1" smtClean="0"/>
              <a:t>moet</a:t>
            </a:r>
            <a:r>
              <a:rPr lang="en-US" sz="2400" dirty="0" smtClean="0"/>
              <a:t> </a:t>
            </a:r>
            <a:r>
              <a:rPr lang="en-US" sz="2400" dirty="0" err="1" smtClean="0"/>
              <a:t>worden</a:t>
            </a:r>
            <a:r>
              <a:rPr lang="en-US" sz="2400" dirty="0" smtClean="0"/>
              <a:t> </a:t>
            </a:r>
            <a:r>
              <a:rPr lang="en-US" sz="2400" dirty="0" err="1" smtClean="0"/>
              <a:t>voldaan</a:t>
            </a:r>
            <a:r>
              <a:rPr lang="en-US" sz="2400" dirty="0" smtClean="0"/>
              <a:t>:</a:t>
            </a:r>
          </a:p>
          <a:p>
            <a:r>
              <a:rPr lang="en-US" sz="2400" dirty="0" smtClean="0"/>
              <a:t>1. </a:t>
            </a:r>
            <a:r>
              <a:rPr lang="en-US" sz="2400" dirty="0" err="1" smtClean="0"/>
              <a:t>populatie</a:t>
            </a:r>
            <a:r>
              <a:rPr lang="en-US" sz="2400" dirty="0" smtClean="0"/>
              <a:t> is </a:t>
            </a:r>
            <a:r>
              <a:rPr lang="en-US" sz="2400" dirty="0" err="1" smtClean="0"/>
              <a:t>groot</a:t>
            </a:r>
            <a:endParaRPr lang="en-US" sz="2400" dirty="0" smtClean="0"/>
          </a:p>
          <a:p>
            <a:r>
              <a:rPr lang="en-US" sz="2400" dirty="0" smtClean="0"/>
              <a:t>2. </a:t>
            </a:r>
            <a:r>
              <a:rPr lang="en-US" sz="2400" dirty="0" err="1" smtClean="0"/>
              <a:t>er</a:t>
            </a:r>
            <a:r>
              <a:rPr lang="en-US" sz="2400" dirty="0" smtClean="0"/>
              <a:t> </a:t>
            </a:r>
            <a:r>
              <a:rPr lang="en-US" sz="2400" dirty="0" err="1" smtClean="0"/>
              <a:t>vindt</a:t>
            </a:r>
            <a:r>
              <a:rPr lang="en-US" sz="2400" dirty="0" smtClean="0"/>
              <a:t> </a:t>
            </a:r>
            <a:r>
              <a:rPr lang="en-US" sz="2400" dirty="0" err="1" smtClean="0"/>
              <a:t>géén</a:t>
            </a:r>
            <a:r>
              <a:rPr lang="en-US" sz="2400" dirty="0" smtClean="0"/>
              <a:t> </a:t>
            </a:r>
            <a:r>
              <a:rPr lang="en-US" sz="2400" dirty="0" err="1" smtClean="0"/>
              <a:t>emigratieimmigratie</a:t>
            </a:r>
            <a:r>
              <a:rPr lang="en-US" sz="2400" dirty="0" smtClean="0"/>
              <a:t> </a:t>
            </a:r>
            <a:r>
              <a:rPr lang="en-US" sz="2400" dirty="0" err="1" smtClean="0"/>
              <a:t>plaats</a:t>
            </a:r>
            <a:endParaRPr lang="en-US" sz="2400" dirty="0" smtClean="0"/>
          </a:p>
          <a:p>
            <a:r>
              <a:rPr lang="en-US" sz="2400" dirty="0" smtClean="0"/>
              <a:t>3. </a:t>
            </a:r>
            <a:r>
              <a:rPr lang="en-US" sz="2400" dirty="0" err="1" smtClean="0"/>
              <a:t>er</a:t>
            </a:r>
            <a:r>
              <a:rPr lang="en-US" sz="2400" dirty="0" smtClean="0"/>
              <a:t> </a:t>
            </a:r>
            <a:r>
              <a:rPr lang="en-US" sz="2400" dirty="0" err="1" smtClean="0"/>
              <a:t>vinden</a:t>
            </a:r>
            <a:r>
              <a:rPr lang="en-US" sz="2400" dirty="0" smtClean="0"/>
              <a:t> </a:t>
            </a:r>
            <a:r>
              <a:rPr lang="en-US" sz="2400" dirty="0" err="1" smtClean="0"/>
              <a:t>géén</a:t>
            </a:r>
            <a:r>
              <a:rPr lang="en-US" sz="2400" dirty="0" smtClean="0"/>
              <a:t> </a:t>
            </a:r>
            <a:r>
              <a:rPr lang="en-US" sz="2400" dirty="0" err="1" smtClean="0"/>
              <a:t>mutaties</a:t>
            </a:r>
            <a:r>
              <a:rPr lang="en-US" sz="2400" dirty="0" smtClean="0"/>
              <a:t> </a:t>
            </a:r>
            <a:r>
              <a:rPr lang="en-US" sz="2400" dirty="0" err="1" smtClean="0"/>
              <a:t>plaats</a:t>
            </a:r>
            <a:endParaRPr lang="en-US" sz="2400" dirty="0" smtClean="0"/>
          </a:p>
          <a:p>
            <a:r>
              <a:rPr lang="en-US" sz="2400" dirty="0" smtClean="0"/>
              <a:t>4. </a:t>
            </a:r>
            <a:r>
              <a:rPr lang="en-US" sz="2400" dirty="0" err="1" smtClean="0"/>
              <a:t>geslachtelijke</a:t>
            </a:r>
            <a:r>
              <a:rPr lang="en-US" sz="2400" dirty="0" smtClean="0"/>
              <a:t> </a:t>
            </a:r>
            <a:r>
              <a:rPr lang="en-US" sz="2400" dirty="0" err="1" smtClean="0"/>
              <a:t>voortplanting</a:t>
            </a:r>
            <a:r>
              <a:rPr lang="en-US" sz="2400" dirty="0" smtClean="0"/>
              <a:t> </a:t>
            </a:r>
            <a:r>
              <a:rPr lang="en-US" sz="2400" dirty="0" err="1" smtClean="0"/>
              <a:t>vindt</a:t>
            </a:r>
            <a:r>
              <a:rPr lang="en-US" sz="2400" dirty="0" smtClean="0"/>
              <a:t> “at </a:t>
            </a:r>
            <a:r>
              <a:rPr lang="en-US" sz="2400" dirty="0" err="1" smtClean="0"/>
              <a:t>random”plaats</a:t>
            </a:r>
            <a:endParaRPr lang="en-US" sz="2400" dirty="0" smtClean="0"/>
          </a:p>
          <a:p>
            <a:pPr>
              <a:buNone/>
            </a:pPr>
            <a:r>
              <a:rPr lang="en-US" sz="2400" dirty="0" smtClean="0"/>
              <a:t>          </a:t>
            </a:r>
            <a:r>
              <a:rPr lang="en-US" sz="2400" dirty="0" err="1" smtClean="0"/>
              <a:t>Er</a:t>
            </a:r>
            <a:r>
              <a:rPr lang="en-US" sz="2400" dirty="0" smtClean="0"/>
              <a:t> is </a:t>
            </a:r>
            <a:r>
              <a:rPr lang="en-US" sz="2400" dirty="0" err="1" smtClean="0"/>
              <a:t>sprake</a:t>
            </a:r>
            <a:r>
              <a:rPr lang="en-US" sz="2400" dirty="0" smtClean="0"/>
              <a:t> van </a:t>
            </a:r>
            <a:r>
              <a:rPr lang="en-US" sz="2400" dirty="0" err="1" smtClean="0"/>
              <a:t>niet-selectieve</a:t>
            </a:r>
            <a:r>
              <a:rPr lang="en-US" sz="2400" dirty="0" smtClean="0"/>
              <a:t> </a:t>
            </a:r>
            <a:r>
              <a:rPr lang="en-US" sz="2400" dirty="0" err="1" smtClean="0"/>
              <a:t>partnerkeuze</a:t>
            </a:r>
            <a:endParaRPr lang="en-US" sz="2400" dirty="0" smtClean="0"/>
          </a:p>
          <a:p>
            <a:r>
              <a:rPr lang="en-US" sz="2400" dirty="0" smtClean="0"/>
              <a:t> 5. </a:t>
            </a:r>
            <a:r>
              <a:rPr lang="en-US" sz="2400" dirty="0" err="1" smtClean="0"/>
              <a:t>er</a:t>
            </a:r>
            <a:r>
              <a:rPr lang="en-US" sz="2400" dirty="0" smtClean="0"/>
              <a:t> </a:t>
            </a:r>
            <a:r>
              <a:rPr lang="en-US" sz="2400" dirty="0" err="1" smtClean="0"/>
              <a:t>treedt</a:t>
            </a:r>
            <a:r>
              <a:rPr lang="en-US" sz="2400" dirty="0" smtClean="0"/>
              <a:t> </a:t>
            </a:r>
            <a:r>
              <a:rPr lang="en-US" sz="2400" dirty="0" err="1" smtClean="0"/>
              <a:t>géén</a:t>
            </a:r>
            <a:r>
              <a:rPr lang="en-US" sz="2400" dirty="0" smtClean="0"/>
              <a:t> </a:t>
            </a:r>
            <a:r>
              <a:rPr lang="en-US" sz="2400" dirty="0" err="1" smtClean="0"/>
              <a:t>natuurlijke</a:t>
            </a:r>
            <a:r>
              <a:rPr lang="en-US" sz="2400" dirty="0" smtClean="0"/>
              <a:t> </a:t>
            </a:r>
            <a:r>
              <a:rPr lang="en-US" sz="2400" dirty="0" err="1" smtClean="0"/>
              <a:t>selectie</a:t>
            </a:r>
            <a:r>
              <a:rPr lang="en-US" sz="2400" dirty="0" smtClean="0"/>
              <a:t> op</a:t>
            </a:r>
          </a:p>
          <a:p>
            <a:endParaRPr lang="en-US" sz="2400" dirty="0" smtClean="0"/>
          </a:p>
          <a:p>
            <a:r>
              <a:rPr lang="en-US" sz="2400" dirty="0" smtClean="0"/>
              <a:t>Kan </a:t>
            </a:r>
            <a:r>
              <a:rPr lang="en-US" sz="2400" dirty="0" err="1" smtClean="0"/>
              <a:t>dit</a:t>
            </a:r>
            <a:r>
              <a:rPr lang="en-US" sz="2400" dirty="0" smtClean="0"/>
              <a:t> </a:t>
            </a:r>
            <a:r>
              <a:rPr lang="en-US" sz="2400" dirty="0" err="1" smtClean="0"/>
              <a:t>allemaal</a:t>
            </a:r>
            <a:r>
              <a:rPr lang="en-US" sz="2400" dirty="0" smtClean="0"/>
              <a:t> </a:t>
            </a:r>
            <a:r>
              <a:rPr lang="en-US" sz="2400" dirty="0" err="1" smtClean="0"/>
              <a:t>kloppen</a:t>
            </a:r>
            <a:r>
              <a:rPr lang="en-US" sz="2400" dirty="0" smtClean="0"/>
              <a:t> in de </a:t>
            </a:r>
            <a:r>
              <a:rPr lang="en-US" sz="2400" dirty="0" err="1" smtClean="0"/>
              <a:t>werkelijkheid</a:t>
            </a:r>
            <a:r>
              <a:rPr lang="en-US" sz="2400" dirty="0" smtClean="0"/>
              <a:t>??</a:t>
            </a:r>
          </a:p>
          <a:p>
            <a:r>
              <a:rPr lang="en-US" sz="2400" dirty="0" smtClean="0"/>
              <a:t>Nee: </a:t>
            </a:r>
            <a:r>
              <a:rPr lang="en-US" sz="2400" dirty="0" err="1" smtClean="0"/>
              <a:t>geen</a:t>
            </a:r>
            <a:r>
              <a:rPr lang="en-US" sz="2400" dirty="0" smtClean="0"/>
              <a:t> </a:t>
            </a:r>
            <a:r>
              <a:rPr lang="en-US" sz="2400" dirty="0" err="1" smtClean="0"/>
              <a:t>enkele</a:t>
            </a:r>
            <a:r>
              <a:rPr lang="en-US" sz="2400" dirty="0" smtClean="0"/>
              <a:t> </a:t>
            </a:r>
            <a:r>
              <a:rPr lang="en-US" sz="2400" dirty="0" err="1" smtClean="0"/>
              <a:t>natuurlijke</a:t>
            </a:r>
            <a:r>
              <a:rPr lang="en-US" sz="2400" dirty="0" smtClean="0"/>
              <a:t> </a:t>
            </a:r>
            <a:r>
              <a:rPr lang="en-US" sz="2400" dirty="0" err="1" smtClean="0"/>
              <a:t>populatie</a:t>
            </a:r>
            <a:r>
              <a:rPr lang="en-US" sz="2400" dirty="0" smtClean="0"/>
              <a:t> </a:t>
            </a:r>
            <a:r>
              <a:rPr lang="en-US" sz="2400" dirty="0" err="1" smtClean="0"/>
              <a:t>voldoet</a:t>
            </a:r>
            <a:r>
              <a:rPr lang="en-US" sz="2400" dirty="0" smtClean="0"/>
              <a:t> </a:t>
            </a:r>
            <a:r>
              <a:rPr lang="en-US" sz="2400" dirty="0" err="1" smtClean="0"/>
              <a:t>aan</a:t>
            </a:r>
            <a:r>
              <a:rPr lang="en-US" sz="2400" dirty="0" smtClean="0"/>
              <a:t> </a:t>
            </a:r>
            <a:r>
              <a:rPr lang="en-US" sz="2400" dirty="0" err="1" smtClean="0"/>
              <a:t>deze</a:t>
            </a:r>
            <a:r>
              <a:rPr lang="en-US" sz="2400" dirty="0" smtClean="0"/>
              <a:t> </a:t>
            </a:r>
            <a:r>
              <a:rPr lang="en-US" sz="2400" dirty="0" err="1" smtClean="0"/>
              <a:t>voorwaarden</a:t>
            </a:r>
            <a:endParaRPr lang="en-US" sz="2400" dirty="0" smtClean="0"/>
          </a:p>
          <a:p>
            <a:endParaRPr lang="nl-NL"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994122"/>
          </a:xfrm>
        </p:spPr>
        <p:txBody>
          <a:bodyPr>
            <a:normAutofit fontScale="90000"/>
          </a:bodyPr>
          <a:lstStyle/>
          <a:p>
            <a:r>
              <a:rPr lang="en-US" sz="3200" dirty="0" smtClean="0"/>
              <a:t>26.6 </a:t>
            </a:r>
            <a:r>
              <a:rPr lang="en-US" sz="3200" dirty="0" err="1" smtClean="0"/>
              <a:t>Populatiegenetica</a:t>
            </a:r>
            <a:r>
              <a:rPr lang="en-US" sz="3200" dirty="0" smtClean="0"/>
              <a:t/>
            </a:r>
            <a:br>
              <a:rPr lang="en-US" sz="3200" dirty="0" smtClean="0"/>
            </a:br>
            <a:r>
              <a:rPr lang="en-US" sz="3200" dirty="0" smtClean="0"/>
              <a:t>Hardy Weinberg 2</a:t>
            </a:r>
            <a:endParaRPr lang="nl-NL" sz="3200" dirty="0"/>
          </a:p>
        </p:txBody>
      </p:sp>
      <p:sp>
        <p:nvSpPr>
          <p:cNvPr id="3" name="Tijdelijke aanduiding voor inhoud 2"/>
          <p:cNvSpPr>
            <a:spLocks noGrp="1"/>
          </p:cNvSpPr>
          <p:nvPr>
            <p:ph idx="1"/>
          </p:nvPr>
        </p:nvSpPr>
        <p:spPr>
          <a:xfrm>
            <a:off x="457200" y="1268760"/>
            <a:ext cx="8229600" cy="5184576"/>
          </a:xfrm>
        </p:spPr>
        <p:txBody>
          <a:bodyPr>
            <a:normAutofit lnSpcReduction="10000"/>
          </a:bodyPr>
          <a:lstStyle/>
          <a:p>
            <a:r>
              <a:rPr lang="en-US" sz="2400" dirty="0" err="1" smtClean="0"/>
              <a:t>Als</a:t>
            </a:r>
            <a:r>
              <a:rPr lang="en-US" sz="2400" dirty="0" smtClean="0"/>
              <a:t> </a:t>
            </a:r>
            <a:r>
              <a:rPr lang="en-US" sz="2400" dirty="0" err="1" smtClean="0"/>
              <a:t>aan</a:t>
            </a:r>
            <a:r>
              <a:rPr lang="en-US" sz="2400" dirty="0" smtClean="0"/>
              <a:t> </a:t>
            </a:r>
            <a:r>
              <a:rPr lang="en-US" sz="2400" dirty="0" err="1" smtClean="0"/>
              <a:t>één</a:t>
            </a:r>
            <a:r>
              <a:rPr lang="en-US" sz="2400" dirty="0" smtClean="0"/>
              <a:t> van </a:t>
            </a:r>
            <a:r>
              <a:rPr lang="en-US" sz="2400" dirty="0" err="1" smtClean="0"/>
              <a:t>deze</a:t>
            </a:r>
            <a:r>
              <a:rPr lang="en-US" sz="2400" dirty="0" smtClean="0"/>
              <a:t> </a:t>
            </a:r>
            <a:r>
              <a:rPr lang="en-US" sz="2400" dirty="0" err="1" smtClean="0"/>
              <a:t>voorwaarden</a:t>
            </a:r>
            <a:r>
              <a:rPr lang="en-US" sz="2400" dirty="0" smtClean="0"/>
              <a:t> NIET </a:t>
            </a:r>
            <a:r>
              <a:rPr lang="en-US" sz="2400" dirty="0" err="1" smtClean="0"/>
              <a:t>voldaan</a:t>
            </a:r>
            <a:r>
              <a:rPr lang="en-US" sz="2400" dirty="0" smtClean="0"/>
              <a:t> </a:t>
            </a:r>
            <a:r>
              <a:rPr lang="en-US" sz="2400" dirty="0" err="1" smtClean="0"/>
              <a:t>wordt</a:t>
            </a:r>
            <a:r>
              <a:rPr lang="en-US" sz="2400" dirty="0" smtClean="0"/>
              <a:t>, </a:t>
            </a:r>
            <a:r>
              <a:rPr lang="en-US" sz="2400" dirty="0" err="1" smtClean="0"/>
              <a:t>dan</a:t>
            </a:r>
            <a:r>
              <a:rPr lang="en-US" sz="2400" dirty="0" smtClean="0"/>
              <a:t> </a:t>
            </a:r>
            <a:r>
              <a:rPr lang="en-US" sz="2400" dirty="0" err="1" smtClean="0"/>
              <a:t>verandert</a:t>
            </a:r>
            <a:r>
              <a:rPr lang="en-US" sz="2400" dirty="0" smtClean="0"/>
              <a:t> de </a:t>
            </a:r>
            <a:r>
              <a:rPr lang="en-US" sz="2400" dirty="0" err="1" smtClean="0"/>
              <a:t>allelfrequentie</a:t>
            </a:r>
            <a:r>
              <a:rPr lang="en-US" sz="2400" dirty="0" smtClean="0"/>
              <a:t> en is </a:t>
            </a:r>
            <a:r>
              <a:rPr lang="en-US" sz="2400" dirty="0" err="1" smtClean="0"/>
              <a:t>sprake</a:t>
            </a:r>
            <a:r>
              <a:rPr lang="en-US" sz="2400" dirty="0" smtClean="0"/>
              <a:t> van </a:t>
            </a:r>
            <a:r>
              <a:rPr lang="en-US" sz="2400" dirty="0" err="1" smtClean="0"/>
              <a:t>evolutie</a:t>
            </a:r>
            <a:r>
              <a:rPr lang="en-US" sz="2400" dirty="0" smtClean="0"/>
              <a:t> op </a:t>
            </a:r>
            <a:r>
              <a:rPr lang="en-US" sz="2400" dirty="0" err="1" smtClean="0"/>
              <a:t>kleine</a:t>
            </a:r>
            <a:r>
              <a:rPr lang="en-US" sz="2400" dirty="0" smtClean="0"/>
              <a:t> </a:t>
            </a:r>
            <a:r>
              <a:rPr lang="en-US" sz="2400" dirty="0" err="1" smtClean="0"/>
              <a:t>schaal</a:t>
            </a:r>
            <a:r>
              <a:rPr lang="en-US" sz="2400" dirty="0" smtClean="0"/>
              <a:t>: </a:t>
            </a:r>
            <a:r>
              <a:rPr lang="en-US" sz="2400" b="1" dirty="0" smtClean="0"/>
              <a:t>micro-</a:t>
            </a:r>
            <a:r>
              <a:rPr lang="en-US" sz="2400" b="1" dirty="0" err="1" smtClean="0"/>
              <a:t>evolutie</a:t>
            </a:r>
            <a:endParaRPr lang="en-US" sz="2400" b="1" dirty="0" smtClean="0"/>
          </a:p>
          <a:p>
            <a:r>
              <a:rPr lang="en-US" sz="2400" dirty="0" err="1" smtClean="0"/>
              <a:t>Volgende</a:t>
            </a:r>
            <a:r>
              <a:rPr lang="en-US" sz="2400" dirty="0" smtClean="0"/>
              <a:t> </a:t>
            </a:r>
            <a:r>
              <a:rPr lang="en-US" sz="2400" dirty="0" err="1" smtClean="0"/>
              <a:t>mechanismen</a:t>
            </a:r>
            <a:r>
              <a:rPr lang="en-US" sz="2400" dirty="0" smtClean="0"/>
              <a:t> </a:t>
            </a:r>
            <a:r>
              <a:rPr lang="en-US" sz="2400" dirty="0" err="1" smtClean="0"/>
              <a:t>zijn</a:t>
            </a:r>
            <a:r>
              <a:rPr lang="en-US" sz="2400" dirty="0" smtClean="0"/>
              <a:t> </a:t>
            </a:r>
            <a:r>
              <a:rPr lang="en-US" sz="2400" dirty="0" err="1" smtClean="0"/>
              <a:t>dus</a:t>
            </a:r>
            <a:r>
              <a:rPr lang="en-US" sz="2400" dirty="0" smtClean="0"/>
              <a:t> </a:t>
            </a:r>
            <a:r>
              <a:rPr lang="en-US" sz="2400" dirty="0" err="1" smtClean="0"/>
              <a:t>verantwoordelijk</a:t>
            </a:r>
            <a:r>
              <a:rPr lang="en-US" sz="2400" dirty="0" smtClean="0"/>
              <a:t> </a:t>
            </a:r>
            <a:r>
              <a:rPr lang="en-US" sz="2400" dirty="0" err="1" smtClean="0"/>
              <a:t>voor</a:t>
            </a:r>
            <a:r>
              <a:rPr lang="en-US" sz="2400" dirty="0" smtClean="0"/>
              <a:t> micro-</a:t>
            </a:r>
            <a:r>
              <a:rPr lang="en-US" sz="2400" dirty="0" err="1" smtClean="0"/>
              <a:t>evolutie</a:t>
            </a:r>
            <a:r>
              <a:rPr lang="en-US" sz="2400" dirty="0" smtClean="0"/>
              <a:t>:</a:t>
            </a:r>
          </a:p>
          <a:p>
            <a:r>
              <a:rPr lang="en-US" sz="2400" dirty="0" smtClean="0"/>
              <a:t>1. </a:t>
            </a:r>
            <a:r>
              <a:rPr lang="en-US" sz="2400" dirty="0" err="1" smtClean="0"/>
              <a:t>kleien</a:t>
            </a:r>
            <a:r>
              <a:rPr lang="en-US" sz="2400" dirty="0" smtClean="0"/>
              <a:t> </a:t>
            </a:r>
            <a:r>
              <a:rPr lang="en-US" sz="2400" dirty="0" err="1" smtClean="0"/>
              <a:t>populaties</a:t>
            </a:r>
            <a:endParaRPr lang="en-US" sz="2400" dirty="0" smtClean="0"/>
          </a:p>
          <a:p>
            <a:r>
              <a:rPr lang="en-US" sz="2400" dirty="0" smtClean="0"/>
              <a:t>2. </a:t>
            </a:r>
            <a:r>
              <a:rPr lang="en-US" sz="2400" dirty="0" err="1" smtClean="0"/>
              <a:t>Emigratie</a:t>
            </a:r>
            <a:r>
              <a:rPr lang="en-US" sz="2400" dirty="0" smtClean="0"/>
              <a:t> en </a:t>
            </a:r>
            <a:r>
              <a:rPr lang="en-US" sz="2400" dirty="0" err="1" smtClean="0"/>
              <a:t>immigratie</a:t>
            </a:r>
            <a:endParaRPr lang="en-US" sz="2400" dirty="0" smtClean="0"/>
          </a:p>
          <a:p>
            <a:r>
              <a:rPr lang="en-US" sz="2400" dirty="0" smtClean="0"/>
              <a:t>3. </a:t>
            </a:r>
            <a:r>
              <a:rPr lang="en-US" sz="2400" dirty="0" err="1" smtClean="0"/>
              <a:t>Mutaties</a:t>
            </a:r>
            <a:endParaRPr lang="en-US" sz="2400" dirty="0" smtClean="0"/>
          </a:p>
          <a:p>
            <a:r>
              <a:rPr lang="en-US" sz="2400" dirty="0" smtClean="0"/>
              <a:t>4. </a:t>
            </a:r>
            <a:r>
              <a:rPr lang="en-US" sz="2400" dirty="0" err="1" smtClean="0"/>
              <a:t>Selectieve</a:t>
            </a:r>
            <a:r>
              <a:rPr lang="en-US" sz="2400" dirty="0" smtClean="0"/>
              <a:t> </a:t>
            </a:r>
            <a:r>
              <a:rPr lang="en-US" sz="2400" dirty="0" err="1" smtClean="0"/>
              <a:t>partnerkeuze</a:t>
            </a:r>
            <a:r>
              <a:rPr lang="en-US" sz="2400" dirty="0" smtClean="0"/>
              <a:t> </a:t>
            </a:r>
            <a:r>
              <a:rPr lang="en-US" sz="2400" dirty="0" err="1" smtClean="0"/>
              <a:t>bij</a:t>
            </a:r>
            <a:r>
              <a:rPr lang="en-US" sz="2400" dirty="0" smtClean="0"/>
              <a:t> </a:t>
            </a:r>
            <a:r>
              <a:rPr lang="en-US" sz="2400" dirty="0" err="1" smtClean="0"/>
              <a:t>geslachtelijke</a:t>
            </a:r>
            <a:r>
              <a:rPr lang="en-US" sz="2400" dirty="0" smtClean="0"/>
              <a:t> </a:t>
            </a:r>
            <a:r>
              <a:rPr lang="en-US" sz="2400" dirty="0" err="1" smtClean="0"/>
              <a:t>voortplanting</a:t>
            </a:r>
            <a:endParaRPr lang="en-US" sz="2400" dirty="0" smtClean="0"/>
          </a:p>
          <a:p>
            <a:r>
              <a:rPr lang="en-US" sz="2400" dirty="0" smtClean="0"/>
              <a:t>5. </a:t>
            </a:r>
            <a:r>
              <a:rPr lang="en-US" sz="2400" dirty="0" err="1" smtClean="0"/>
              <a:t>Natuurlijke</a:t>
            </a:r>
            <a:r>
              <a:rPr lang="en-US" sz="2400" dirty="0" smtClean="0"/>
              <a:t> </a:t>
            </a:r>
            <a:r>
              <a:rPr lang="en-US" sz="2400" dirty="0" err="1" smtClean="0"/>
              <a:t>selectie</a:t>
            </a:r>
            <a:endParaRPr lang="en-US" sz="2400" dirty="0" smtClean="0"/>
          </a:p>
          <a:p>
            <a:r>
              <a:rPr lang="en-US" sz="2400" dirty="0" err="1" smtClean="0"/>
              <a:t>Soms</a:t>
            </a:r>
            <a:r>
              <a:rPr lang="en-US" sz="2400" dirty="0" smtClean="0"/>
              <a:t> </a:t>
            </a:r>
            <a:r>
              <a:rPr lang="en-US" sz="2400" dirty="0" err="1" smtClean="0"/>
              <a:t>ontstaan</a:t>
            </a:r>
            <a:r>
              <a:rPr lang="en-US" sz="2400" dirty="0" smtClean="0"/>
              <a:t> </a:t>
            </a:r>
            <a:r>
              <a:rPr lang="en-US" sz="2400" dirty="0" err="1" smtClean="0"/>
              <a:t>opvallende</a:t>
            </a:r>
            <a:r>
              <a:rPr lang="en-US" sz="2400" dirty="0" smtClean="0"/>
              <a:t> </a:t>
            </a:r>
            <a:r>
              <a:rPr lang="en-US" sz="2400" dirty="0" err="1" smtClean="0"/>
              <a:t>vormen</a:t>
            </a:r>
            <a:r>
              <a:rPr lang="en-US" sz="2400" dirty="0" smtClean="0"/>
              <a:t> van het </a:t>
            </a:r>
            <a:r>
              <a:rPr lang="en-US" sz="2400" dirty="0" err="1" smtClean="0"/>
              <a:t>uiterlijk</a:t>
            </a:r>
            <a:r>
              <a:rPr lang="en-US" sz="2400" dirty="0" smtClean="0"/>
              <a:t>  </a:t>
            </a:r>
            <a:r>
              <a:rPr lang="en-US" sz="2400" dirty="0" err="1" smtClean="0"/>
              <a:t>waardoor</a:t>
            </a:r>
            <a:r>
              <a:rPr lang="en-US" sz="2400" dirty="0" smtClean="0"/>
              <a:t> </a:t>
            </a:r>
            <a:r>
              <a:rPr lang="en-US" sz="2400" dirty="0" err="1" smtClean="0"/>
              <a:t>soms</a:t>
            </a:r>
            <a:r>
              <a:rPr lang="en-US" sz="2400" dirty="0" smtClean="0"/>
              <a:t> </a:t>
            </a:r>
            <a:r>
              <a:rPr lang="en-US" sz="2400" dirty="0" err="1" smtClean="0"/>
              <a:t>grote</a:t>
            </a:r>
            <a:r>
              <a:rPr lang="en-US" sz="2400" dirty="0" smtClean="0"/>
              <a:t> </a:t>
            </a:r>
            <a:r>
              <a:rPr lang="en-US" sz="2400" dirty="0" err="1" smtClean="0"/>
              <a:t>verschillen</a:t>
            </a:r>
            <a:r>
              <a:rPr lang="en-US" sz="2400" dirty="0" smtClean="0"/>
              <a:t> </a:t>
            </a:r>
            <a:r>
              <a:rPr lang="en-US" sz="2400" dirty="0" err="1" smtClean="0"/>
              <a:t>ontstaan</a:t>
            </a:r>
            <a:r>
              <a:rPr lang="en-US" sz="2400" dirty="0" smtClean="0"/>
              <a:t> </a:t>
            </a:r>
            <a:r>
              <a:rPr lang="en-US" sz="2400" dirty="0" err="1" smtClean="0"/>
              <a:t>tussen</a:t>
            </a:r>
            <a:r>
              <a:rPr lang="en-US" sz="2400" dirty="0" smtClean="0"/>
              <a:t> </a:t>
            </a:r>
            <a:r>
              <a:rPr lang="en-US" sz="2400" dirty="0" err="1" smtClean="0"/>
              <a:t>mannetjes</a:t>
            </a:r>
            <a:r>
              <a:rPr lang="en-US" sz="2400" dirty="0" smtClean="0"/>
              <a:t> en </a:t>
            </a:r>
            <a:r>
              <a:rPr lang="en-US" sz="2400" dirty="0" err="1" smtClean="0"/>
              <a:t>vrouwtjes</a:t>
            </a:r>
            <a:r>
              <a:rPr lang="en-US" sz="2400" dirty="0" smtClean="0"/>
              <a:t> van </a:t>
            </a:r>
            <a:r>
              <a:rPr lang="en-US" sz="2400" dirty="0" err="1" smtClean="0"/>
              <a:t>dezelfde</a:t>
            </a:r>
            <a:r>
              <a:rPr lang="en-US" sz="2400" dirty="0" smtClean="0"/>
              <a:t> </a:t>
            </a:r>
            <a:r>
              <a:rPr lang="en-US" sz="2400" dirty="0" err="1" smtClean="0"/>
              <a:t>soort</a:t>
            </a:r>
            <a:r>
              <a:rPr lang="en-US" sz="2400" dirty="0" smtClean="0"/>
              <a:t> (</a:t>
            </a:r>
            <a:r>
              <a:rPr lang="en-US" sz="2400" dirty="0" err="1" smtClean="0"/>
              <a:t>zie</a:t>
            </a:r>
            <a:r>
              <a:rPr lang="en-US" sz="2400" dirty="0" smtClean="0"/>
              <a:t> </a:t>
            </a:r>
            <a:r>
              <a:rPr lang="en-US" sz="2400" dirty="0" err="1" smtClean="0"/>
              <a:t>volgende</a:t>
            </a:r>
            <a:r>
              <a:rPr lang="en-US" sz="2400" dirty="0" smtClean="0"/>
              <a:t> </a:t>
            </a:r>
            <a:r>
              <a:rPr lang="en-US" sz="2400" dirty="0" err="1" smtClean="0"/>
              <a:t>dia</a:t>
            </a:r>
            <a:r>
              <a:rPr lang="en-US" sz="2400" dirty="0" smtClean="0"/>
              <a:t>)</a:t>
            </a:r>
          </a:p>
          <a:p>
            <a:endParaRPr lang="nl-NL"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994122"/>
          </a:xfrm>
        </p:spPr>
        <p:txBody>
          <a:bodyPr>
            <a:normAutofit fontScale="90000"/>
          </a:bodyPr>
          <a:lstStyle/>
          <a:p>
            <a:r>
              <a:rPr lang="en-US" sz="3200" dirty="0" smtClean="0"/>
              <a:t>26.6 </a:t>
            </a:r>
            <a:r>
              <a:rPr lang="en-US" sz="3200" dirty="0" err="1" smtClean="0"/>
              <a:t>Populatiegenetica</a:t>
            </a:r>
            <a:r>
              <a:rPr lang="en-US" sz="3200" dirty="0" smtClean="0"/>
              <a:t/>
            </a:r>
            <a:br>
              <a:rPr lang="en-US" sz="3200" dirty="0" smtClean="0"/>
            </a:br>
            <a:r>
              <a:rPr lang="en-US" sz="3200" dirty="0" smtClean="0"/>
              <a:t>Hardy Weinberg</a:t>
            </a:r>
            <a:endParaRPr lang="nl-NL" sz="3200" dirty="0"/>
          </a:p>
        </p:txBody>
      </p:sp>
      <p:sp>
        <p:nvSpPr>
          <p:cNvPr id="3" name="Tijdelijke aanduiding voor inhoud 2"/>
          <p:cNvSpPr>
            <a:spLocks noGrp="1"/>
          </p:cNvSpPr>
          <p:nvPr>
            <p:ph idx="1"/>
          </p:nvPr>
        </p:nvSpPr>
        <p:spPr>
          <a:xfrm>
            <a:off x="457200" y="1268760"/>
            <a:ext cx="8229600" cy="5184576"/>
          </a:xfrm>
        </p:spPr>
        <p:txBody>
          <a:bodyPr/>
          <a:lstStyle/>
          <a:p>
            <a:r>
              <a:rPr lang="en-US" dirty="0" err="1" smtClean="0"/>
              <a:t>Youtube</a:t>
            </a:r>
            <a:r>
              <a:rPr lang="en-US" dirty="0" smtClean="0"/>
              <a:t> 1  </a:t>
            </a:r>
            <a:r>
              <a:rPr lang="en-US" dirty="0" smtClean="0">
                <a:hlinkClick r:id="rId2"/>
              </a:rPr>
              <a:t>https://www.youtube.com/watch?v=cV-LK80s5Ow&amp;list=PLQ_IeyS40Oviaf4XuchYSHI-4LS6lmuZs</a:t>
            </a:r>
            <a:endParaRPr lang="en-US" dirty="0" smtClean="0"/>
          </a:p>
          <a:p>
            <a:r>
              <a:rPr lang="en-US" dirty="0" err="1" smtClean="0"/>
              <a:t>Youtube</a:t>
            </a:r>
            <a:r>
              <a:rPr lang="en-US" dirty="0" smtClean="0"/>
              <a:t> 2   </a:t>
            </a:r>
            <a:r>
              <a:rPr lang="en-US" dirty="0" smtClean="0">
                <a:hlinkClick r:id="rId3"/>
              </a:rPr>
              <a:t>https://www.youtube.com/watch?v=xPkOAnK20kw</a:t>
            </a:r>
            <a:endParaRPr lang="en-US" dirty="0" smtClean="0"/>
          </a:p>
          <a:p>
            <a:r>
              <a:rPr lang="en-US" dirty="0" err="1" smtClean="0"/>
              <a:t>Laatste</a:t>
            </a:r>
            <a:r>
              <a:rPr lang="en-US" dirty="0" smtClean="0"/>
              <a:t> is </a:t>
            </a:r>
            <a:r>
              <a:rPr lang="en-US" dirty="0" err="1" smtClean="0"/>
              <a:t>steengoed</a:t>
            </a:r>
            <a:r>
              <a:rPr lang="en-US" dirty="0" smtClean="0"/>
              <a:t>: Engels </a:t>
            </a:r>
            <a:r>
              <a:rPr lang="en-US" dirty="0" err="1" smtClean="0"/>
              <a:t>gesproken</a:t>
            </a:r>
            <a:endParaRPr lang="en-US" dirty="0" smtClean="0"/>
          </a:p>
          <a:p>
            <a:r>
              <a:rPr lang="en-US" b="1" dirty="0" smtClean="0"/>
              <a:t>Bozeman</a:t>
            </a:r>
            <a:r>
              <a:rPr lang="en-US" dirty="0" smtClean="0"/>
              <a:t> Science</a:t>
            </a:r>
            <a:endParaRPr lang="nl-NL"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994122"/>
          </a:xfrm>
        </p:spPr>
        <p:txBody>
          <a:bodyPr>
            <a:normAutofit/>
          </a:bodyPr>
          <a:lstStyle/>
          <a:p>
            <a:r>
              <a:rPr lang="en-US" sz="3200" dirty="0" smtClean="0"/>
              <a:t>26.6.3 </a:t>
            </a:r>
            <a:r>
              <a:rPr lang="en-US" sz="3200" dirty="0" err="1" smtClean="0"/>
              <a:t>Verandering</a:t>
            </a:r>
            <a:r>
              <a:rPr lang="en-US" sz="3200" dirty="0" smtClean="0"/>
              <a:t> in de </a:t>
            </a:r>
            <a:r>
              <a:rPr lang="en-US" sz="3200" dirty="0" err="1" smtClean="0"/>
              <a:t>allelfrequenties</a:t>
            </a:r>
            <a:endParaRPr lang="nl-NL" sz="3200" dirty="0"/>
          </a:p>
        </p:txBody>
      </p:sp>
      <p:sp>
        <p:nvSpPr>
          <p:cNvPr id="3" name="Tijdelijke aanduiding voor inhoud 2"/>
          <p:cNvSpPr>
            <a:spLocks noGrp="1"/>
          </p:cNvSpPr>
          <p:nvPr>
            <p:ph idx="1"/>
          </p:nvPr>
        </p:nvSpPr>
        <p:spPr>
          <a:xfrm>
            <a:off x="457200" y="1268760"/>
            <a:ext cx="8229600" cy="5184576"/>
          </a:xfrm>
        </p:spPr>
        <p:txBody>
          <a:bodyPr>
            <a:normAutofit/>
          </a:bodyPr>
          <a:lstStyle/>
          <a:p>
            <a:r>
              <a:rPr lang="en-US" sz="2400" dirty="0" smtClean="0"/>
              <a:t>In </a:t>
            </a:r>
            <a:r>
              <a:rPr lang="en-US" sz="2400" dirty="0" err="1" smtClean="0"/>
              <a:t>een</a:t>
            </a:r>
            <a:r>
              <a:rPr lang="en-US" sz="2400" dirty="0" smtClean="0"/>
              <a:t> </a:t>
            </a:r>
            <a:r>
              <a:rPr lang="en-US" sz="2400" dirty="0" err="1" smtClean="0"/>
              <a:t>kleien</a:t>
            </a:r>
            <a:r>
              <a:rPr lang="en-US" sz="2400" dirty="0" smtClean="0"/>
              <a:t> </a:t>
            </a:r>
            <a:r>
              <a:rPr lang="en-US" sz="2400" dirty="0" err="1" smtClean="0"/>
              <a:t>populatie</a:t>
            </a:r>
            <a:r>
              <a:rPr lang="en-US" sz="2400" dirty="0" smtClean="0"/>
              <a:t> </a:t>
            </a:r>
            <a:r>
              <a:rPr lang="en-US" sz="2400" dirty="0" err="1" smtClean="0"/>
              <a:t>speelt</a:t>
            </a:r>
            <a:r>
              <a:rPr lang="en-US" sz="2400" dirty="0" smtClean="0"/>
              <a:t> het </a:t>
            </a:r>
            <a:r>
              <a:rPr lang="en-US" sz="2400" dirty="0" err="1" smtClean="0"/>
              <a:t>toeval</a:t>
            </a:r>
            <a:r>
              <a:rPr lang="en-US" sz="2400" dirty="0" smtClean="0"/>
              <a:t> </a:t>
            </a:r>
            <a:r>
              <a:rPr lang="en-US" sz="2400" dirty="0" err="1" smtClean="0"/>
              <a:t>bij</a:t>
            </a:r>
            <a:r>
              <a:rPr lang="en-US" sz="2400" dirty="0" smtClean="0"/>
              <a:t> de </a:t>
            </a:r>
            <a:r>
              <a:rPr lang="en-US" sz="2400" dirty="0" err="1" smtClean="0"/>
              <a:t>verandering</a:t>
            </a:r>
            <a:r>
              <a:rPr lang="en-US" sz="2400" dirty="0" smtClean="0"/>
              <a:t> van </a:t>
            </a:r>
            <a:r>
              <a:rPr lang="en-US" sz="2400" dirty="0" err="1" smtClean="0"/>
              <a:t>allelfrequenties</a:t>
            </a:r>
            <a:r>
              <a:rPr lang="en-US" sz="2400" dirty="0" smtClean="0"/>
              <a:t> </a:t>
            </a:r>
            <a:r>
              <a:rPr lang="en-US" sz="2400" dirty="0" err="1" smtClean="0"/>
              <a:t>veel</a:t>
            </a:r>
            <a:r>
              <a:rPr lang="en-US" sz="2400" dirty="0" smtClean="0"/>
              <a:t> </a:t>
            </a:r>
            <a:r>
              <a:rPr lang="en-US" sz="2400" dirty="0" err="1" smtClean="0"/>
              <a:t>grotere</a:t>
            </a:r>
            <a:r>
              <a:rPr lang="en-US" sz="2400" dirty="0" smtClean="0"/>
              <a:t> </a:t>
            </a:r>
            <a:r>
              <a:rPr lang="en-US" sz="2400" dirty="0" err="1" smtClean="0"/>
              <a:t>rol</a:t>
            </a:r>
            <a:r>
              <a:rPr lang="en-US" sz="2400" dirty="0" smtClean="0"/>
              <a:t> </a:t>
            </a:r>
            <a:r>
              <a:rPr lang="en-US" sz="2400" dirty="0" err="1" smtClean="0"/>
              <a:t>dan</a:t>
            </a:r>
            <a:r>
              <a:rPr lang="en-US" sz="2400" dirty="0" smtClean="0"/>
              <a:t> in </a:t>
            </a:r>
            <a:r>
              <a:rPr lang="en-US" sz="2400" dirty="0" err="1" smtClean="0"/>
              <a:t>een</a:t>
            </a:r>
            <a:r>
              <a:rPr lang="en-US" sz="2400" dirty="0" smtClean="0"/>
              <a:t> </a:t>
            </a:r>
            <a:r>
              <a:rPr lang="en-US" sz="2400" dirty="0" err="1" smtClean="0"/>
              <a:t>grote</a:t>
            </a:r>
            <a:r>
              <a:rPr lang="en-US" sz="2400" dirty="0" smtClean="0"/>
              <a:t> </a:t>
            </a:r>
            <a:r>
              <a:rPr lang="en-US" sz="2400" dirty="0" err="1" smtClean="0"/>
              <a:t>populatie</a:t>
            </a:r>
            <a:endParaRPr lang="en-US" sz="2400" dirty="0" smtClean="0"/>
          </a:p>
          <a:p>
            <a:r>
              <a:rPr lang="en-US" sz="2400" dirty="0" smtClean="0"/>
              <a:t>Na </a:t>
            </a:r>
            <a:r>
              <a:rPr lang="en-US" sz="2400" dirty="0" err="1" smtClean="0"/>
              <a:t>enkele</a:t>
            </a:r>
            <a:r>
              <a:rPr lang="en-US" sz="2400" dirty="0" smtClean="0"/>
              <a:t> </a:t>
            </a:r>
            <a:r>
              <a:rPr lang="en-US" sz="2400" dirty="0" err="1" smtClean="0"/>
              <a:t>generaties</a:t>
            </a:r>
            <a:r>
              <a:rPr lang="en-US" sz="2400" dirty="0" smtClean="0"/>
              <a:t> </a:t>
            </a:r>
            <a:r>
              <a:rPr lang="en-US" sz="2400" dirty="0" err="1" smtClean="0"/>
              <a:t>kan</a:t>
            </a:r>
            <a:r>
              <a:rPr lang="en-US" sz="2400" dirty="0" smtClean="0"/>
              <a:t> </a:t>
            </a:r>
            <a:r>
              <a:rPr lang="en-US" sz="2400" dirty="0" err="1" smtClean="0"/>
              <a:t>een</a:t>
            </a:r>
            <a:r>
              <a:rPr lang="en-US" sz="2400" dirty="0" smtClean="0"/>
              <a:t> heel </a:t>
            </a:r>
            <a:r>
              <a:rPr lang="en-US" sz="2400" dirty="0" err="1" smtClean="0"/>
              <a:t>andere</a:t>
            </a:r>
            <a:r>
              <a:rPr lang="en-US" sz="2400" dirty="0" smtClean="0"/>
              <a:t> </a:t>
            </a:r>
            <a:r>
              <a:rPr lang="en-US" sz="2400" dirty="0" err="1" smtClean="0"/>
              <a:t>allelverdeling</a:t>
            </a:r>
            <a:r>
              <a:rPr lang="en-US" sz="2400" dirty="0" smtClean="0"/>
              <a:t> </a:t>
            </a:r>
            <a:r>
              <a:rPr lang="en-US" sz="2400" dirty="0" err="1" smtClean="0"/>
              <a:t>ontstaan</a:t>
            </a:r>
            <a:endParaRPr lang="en-US" sz="2400" dirty="0" smtClean="0"/>
          </a:p>
          <a:p>
            <a:r>
              <a:rPr lang="en-US" sz="2400" dirty="0" err="1" smtClean="0"/>
              <a:t>Dit</a:t>
            </a:r>
            <a:r>
              <a:rPr lang="en-US" sz="2400" dirty="0" smtClean="0"/>
              <a:t> </a:t>
            </a:r>
            <a:r>
              <a:rPr lang="en-US" sz="2400" dirty="0" err="1" smtClean="0"/>
              <a:t>heet</a:t>
            </a:r>
            <a:r>
              <a:rPr lang="en-US" sz="2400" dirty="0" smtClean="0"/>
              <a:t>: </a:t>
            </a:r>
            <a:r>
              <a:rPr lang="en-US" sz="2400" b="1" dirty="0" smtClean="0"/>
              <a:t>GENETIC DRIFT</a:t>
            </a:r>
          </a:p>
          <a:p>
            <a:r>
              <a:rPr lang="en-US" sz="2400" dirty="0" smtClean="0"/>
              <a:t>Door genetic drift </a:t>
            </a:r>
            <a:r>
              <a:rPr lang="en-US" sz="2400" dirty="0" err="1" smtClean="0"/>
              <a:t>kunnen</a:t>
            </a:r>
            <a:r>
              <a:rPr lang="en-US" sz="2400" dirty="0" smtClean="0"/>
              <a:t> </a:t>
            </a:r>
            <a:r>
              <a:rPr lang="en-US" sz="2400" dirty="0" err="1" smtClean="0"/>
              <a:t>allelen</a:t>
            </a:r>
            <a:r>
              <a:rPr lang="en-US" sz="2400" dirty="0" smtClean="0"/>
              <a:t> </a:t>
            </a:r>
            <a:r>
              <a:rPr lang="en-US" sz="2400" dirty="0" err="1" smtClean="0"/>
              <a:t>ook</a:t>
            </a:r>
            <a:r>
              <a:rPr lang="en-US" sz="2400" dirty="0" smtClean="0"/>
              <a:t> </a:t>
            </a:r>
            <a:r>
              <a:rPr lang="en-US" sz="2400" dirty="0" err="1" smtClean="0"/>
              <a:t>helemaal</a:t>
            </a:r>
            <a:r>
              <a:rPr lang="en-US" sz="2400" dirty="0" smtClean="0"/>
              <a:t> </a:t>
            </a:r>
            <a:r>
              <a:rPr lang="en-US" sz="2400" dirty="0" err="1" smtClean="0"/>
              <a:t>verdwijnen</a:t>
            </a:r>
            <a:endParaRPr lang="en-US" sz="2400" dirty="0" smtClean="0"/>
          </a:p>
          <a:p>
            <a:endParaRPr lang="en-US" sz="2400" dirty="0" smtClean="0"/>
          </a:p>
          <a:p>
            <a:r>
              <a:rPr lang="en-US" sz="2400" dirty="0" smtClean="0"/>
              <a:t>Lees Par. 26.6.3 </a:t>
            </a:r>
            <a:r>
              <a:rPr lang="en-US" sz="2400" dirty="0" err="1" smtClean="0"/>
              <a:t>goed</a:t>
            </a:r>
            <a:r>
              <a:rPr lang="en-US" sz="2400" dirty="0" smtClean="0"/>
              <a:t> door !!</a:t>
            </a:r>
          </a:p>
          <a:p>
            <a:r>
              <a:rPr lang="en-US" sz="2400" dirty="0" smtClean="0"/>
              <a:t>Bottleneck effect en Founder effect </a:t>
            </a:r>
            <a:r>
              <a:rPr lang="en-US" sz="2400" dirty="0" err="1" smtClean="0"/>
              <a:t>blz</a:t>
            </a:r>
            <a:r>
              <a:rPr lang="en-US" sz="2400" dirty="0" smtClean="0"/>
              <a:t>. 301</a:t>
            </a:r>
          </a:p>
          <a:p>
            <a:r>
              <a:rPr lang="en-US" sz="2400" b="1" dirty="0" err="1" smtClean="0"/>
              <a:t>Examenreader</a:t>
            </a:r>
            <a:r>
              <a:rPr lang="en-US" sz="2400" b="1" dirty="0" smtClean="0"/>
              <a:t> </a:t>
            </a:r>
            <a:r>
              <a:rPr lang="en-US" sz="2400" b="1" dirty="0" err="1" smtClean="0"/>
              <a:t>evolutie</a:t>
            </a:r>
            <a:r>
              <a:rPr lang="en-US" sz="2400" b="1" dirty="0" smtClean="0"/>
              <a:t> </a:t>
            </a:r>
            <a:r>
              <a:rPr lang="en-US" sz="2400" b="1" dirty="0" err="1" smtClean="0"/>
              <a:t>goed</a:t>
            </a:r>
            <a:r>
              <a:rPr lang="en-US" sz="2400" b="1" dirty="0" smtClean="0"/>
              <a:t> </a:t>
            </a:r>
            <a:r>
              <a:rPr lang="en-US" sz="2400" b="1" dirty="0" err="1" smtClean="0"/>
              <a:t>doornemen</a:t>
            </a:r>
            <a:r>
              <a:rPr lang="en-US" sz="2400" b="1" dirty="0" smtClean="0"/>
              <a:t> en de </a:t>
            </a:r>
            <a:r>
              <a:rPr lang="en-US" sz="2400" b="1" dirty="0" err="1" smtClean="0"/>
              <a:t>opdrachten</a:t>
            </a:r>
            <a:r>
              <a:rPr lang="en-US" sz="2400" b="1" dirty="0" smtClean="0"/>
              <a:t> </a:t>
            </a:r>
            <a:r>
              <a:rPr lang="en-US" sz="2400" b="1" dirty="0" err="1" smtClean="0"/>
              <a:t>maken</a:t>
            </a:r>
            <a:endParaRPr lang="nl-NL" sz="24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634082"/>
          </a:xfrm>
        </p:spPr>
        <p:txBody>
          <a:bodyPr>
            <a:normAutofit/>
          </a:bodyPr>
          <a:lstStyle/>
          <a:p>
            <a:r>
              <a:rPr lang="nl-NL" sz="3200" b="1" dirty="0" smtClean="0"/>
              <a:t>Snelle evolutie 2</a:t>
            </a:r>
            <a:endParaRPr lang="nl-NL" sz="3200" dirty="0"/>
          </a:p>
        </p:txBody>
      </p:sp>
      <p:sp>
        <p:nvSpPr>
          <p:cNvPr id="3" name="Tijdelijke aanduiding voor inhoud 2"/>
          <p:cNvSpPr>
            <a:spLocks noGrp="1"/>
          </p:cNvSpPr>
          <p:nvPr>
            <p:ph idx="1"/>
          </p:nvPr>
        </p:nvSpPr>
        <p:spPr>
          <a:xfrm>
            <a:off x="457200" y="1052736"/>
            <a:ext cx="8229600" cy="5400600"/>
          </a:xfrm>
        </p:spPr>
        <p:txBody>
          <a:bodyPr>
            <a:normAutofit/>
          </a:bodyPr>
          <a:lstStyle/>
          <a:p>
            <a:r>
              <a:rPr lang="nl-NL" sz="2400" dirty="0" smtClean="0"/>
              <a:t>Het bleek dat de stammen van de bomen door roetaanslag donker waren geworden. Het was de tijd van de industriële revolutie en veel luchtvervuilende fabrieken werden uit de grond gestampt. De witte vlinders hadden veel meer kans om opgegeten te worden, want ze vielen goed op tegen de donkere stammen. De donkergekleurde variant had meer kans om te overleven en nakomelingen te krijgen. Het resultaat was dat de populatie binnen vijftig jaar voornamelijk uit donkere berkenspanners bestond. De natuurlijke selectie (</a:t>
            </a:r>
            <a:r>
              <a:rPr lang="nl-NL" sz="2400" dirty="0" err="1" smtClean="0"/>
              <a:t>wél</a:t>
            </a:r>
            <a:r>
              <a:rPr lang="nl-NL" sz="2400" dirty="0" smtClean="0"/>
              <a:t> onder invloed van de mens!) zorgde voor het bijna verdwijnen van de lichte vorm. Bijna, want nu men schonere fabrieken heeft, is de roetaanslag weer verdwenen en zijn de witte varianten teruggekomen.</a:t>
            </a:r>
            <a:endParaRPr lang="nl-NL"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a:bodyPr>
          <a:lstStyle/>
          <a:p>
            <a:r>
              <a:rPr lang="nl-NL" sz="3200" b="1" dirty="0" smtClean="0"/>
              <a:t>Extra:  DNA-onderzoek</a:t>
            </a:r>
            <a:endParaRPr lang="nl-NL" sz="3200" dirty="0"/>
          </a:p>
        </p:txBody>
      </p:sp>
      <p:sp>
        <p:nvSpPr>
          <p:cNvPr id="3" name="Tijdelijke aanduiding voor inhoud 2"/>
          <p:cNvSpPr>
            <a:spLocks noGrp="1"/>
          </p:cNvSpPr>
          <p:nvPr>
            <p:ph idx="1"/>
          </p:nvPr>
        </p:nvSpPr>
        <p:spPr>
          <a:xfrm>
            <a:off x="457200" y="1052736"/>
            <a:ext cx="8229600" cy="5544616"/>
          </a:xfrm>
        </p:spPr>
        <p:txBody>
          <a:bodyPr>
            <a:normAutofit lnSpcReduction="10000"/>
          </a:bodyPr>
          <a:lstStyle/>
          <a:p>
            <a:r>
              <a:rPr lang="nl-NL" sz="2400" dirty="0" smtClean="0"/>
              <a:t>Omdat DNA altijd bloot staat aan kleine veranderingen, mutaties, die met een zekere regelmaat plaatsvinden, kan de mate van verwantschap afgeleid worden uit de verschillen en overeenkomsten van het DNA van soorten. Hoe langer geleden de laatste gezamenlijke voorouder leefde, hoe meer verschillen. Zo is het DNA van mensen voor 98,6% gelijk aan dat van de chimpansees, en nog altijd voor 96% aan dat van muizen. Op deze manier kan een stamboom worden afgeleid, die in gevallen, waar wel voldoende fossielen van gevonden zijn, wonderwel overeenkomt met de fossiele stamboom. Dit maakt deze methode erg betrouwbaar.</a:t>
            </a:r>
          </a:p>
          <a:p>
            <a:endParaRPr lang="en-US" sz="2400" dirty="0" smtClean="0"/>
          </a:p>
          <a:p>
            <a:r>
              <a:rPr lang="en-US" sz="2400" dirty="0" smtClean="0"/>
              <a:t>2 min 32  GENEN BIJ DE FRUITVLIEG</a:t>
            </a:r>
          </a:p>
          <a:p>
            <a:r>
              <a:rPr lang="nl-NL" sz="2400" dirty="0" smtClean="0">
                <a:hlinkClick r:id="rId2"/>
              </a:rPr>
              <a:t>http://www.schooltv.nl/video/genetica-genen-bij-de-fruitvlieg/</a:t>
            </a:r>
            <a:endParaRPr lang="nl-NL" sz="2400" dirty="0" smtClean="0"/>
          </a:p>
          <a:p>
            <a:endParaRPr lang="nl-NL"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634082"/>
          </a:xfrm>
        </p:spPr>
        <p:txBody>
          <a:bodyPr>
            <a:normAutofit/>
          </a:bodyPr>
          <a:lstStyle/>
          <a:p>
            <a:r>
              <a:rPr lang="nl-NL" sz="3200" b="1" dirty="0" smtClean="0"/>
              <a:t>Extra: Bouwplannen vergelijken</a:t>
            </a:r>
            <a:endParaRPr lang="nl-NL" sz="3200" dirty="0"/>
          </a:p>
        </p:txBody>
      </p:sp>
      <p:sp>
        <p:nvSpPr>
          <p:cNvPr id="3" name="Tijdelijke aanduiding voor inhoud 2"/>
          <p:cNvSpPr>
            <a:spLocks noGrp="1"/>
          </p:cNvSpPr>
          <p:nvPr>
            <p:ph idx="1"/>
          </p:nvPr>
        </p:nvSpPr>
        <p:spPr>
          <a:xfrm>
            <a:off x="457200" y="980728"/>
            <a:ext cx="8229600" cy="5544616"/>
          </a:xfrm>
        </p:spPr>
        <p:txBody>
          <a:bodyPr>
            <a:normAutofit fontScale="92500"/>
          </a:bodyPr>
          <a:lstStyle/>
          <a:p>
            <a:r>
              <a:rPr lang="nl-NL" sz="2800" dirty="0" smtClean="0"/>
              <a:t>Dat soorten zich in de loop van de tijd uit een gemeenschappelijke voorouder hebben gevormd, is aan te tonen door de overeenkomsten (en verschillen) in bouwplannen. Zo hebben alle gewervelde dieren een zelfde bouwplan met wervelkolom, ribben, schedel en vier ledematen.  </a:t>
            </a:r>
            <a:br>
              <a:rPr lang="nl-NL" sz="2800" dirty="0" smtClean="0"/>
            </a:br>
            <a:r>
              <a:rPr lang="nl-NL" sz="2800" dirty="0" smtClean="0"/>
              <a:t>Hier komt het onderzoek naar </a:t>
            </a:r>
            <a:r>
              <a:rPr lang="nl-NL" sz="2800" dirty="0" smtClean="0">
                <a:hlinkClick r:id="rId2"/>
              </a:rPr>
              <a:t>homologe organen</a:t>
            </a:r>
            <a:r>
              <a:rPr lang="nl-NL" sz="2800" dirty="0" smtClean="0"/>
              <a:t> weer om de hoek kijken. De bouw van homologe organen, zoals voorpoten, vleugels en vinnen van walvissen, is dezelfde, doordat al deze dieren afstammen van dezelfde </a:t>
            </a:r>
            <a:r>
              <a:rPr lang="nl-NL" sz="2800" dirty="0" err="1" smtClean="0"/>
              <a:t>oer-gewervelden</a:t>
            </a:r>
            <a:endParaRPr lang="nl-NL" sz="2800" dirty="0" smtClean="0"/>
          </a:p>
          <a:p>
            <a:endParaRPr lang="nl-NL" sz="2800" i="1" dirty="0" smtClean="0"/>
          </a:p>
          <a:p>
            <a:r>
              <a:rPr lang="nl-NL" sz="2800" i="1" dirty="0" smtClean="0"/>
              <a:t>Evolutie van het paard (bron: kennislink)</a:t>
            </a:r>
            <a:endParaRPr lang="nl-NL" sz="2800" dirty="0"/>
          </a:p>
        </p:txBody>
      </p:sp>
      <p:pic>
        <p:nvPicPr>
          <p:cNvPr id="4" name="Afbeelding 3" descr="evolutie van het paard.jpg"/>
          <p:cNvPicPr>
            <a:picLocks noChangeAspect="1"/>
          </p:cNvPicPr>
          <p:nvPr/>
        </p:nvPicPr>
        <p:blipFill>
          <a:blip r:embed="rId3" cstate="print"/>
          <a:stretch>
            <a:fillRect/>
          </a:stretch>
        </p:blipFill>
        <p:spPr>
          <a:xfrm>
            <a:off x="2051720" y="188640"/>
            <a:ext cx="5544615" cy="6480720"/>
          </a:xfrm>
          <a:prstGeom prst="rect">
            <a:avLst/>
          </a:prstGeom>
        </p:spPr>
      </p:pic>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562074"/>
          </a:xfrm>
        </p:spPr>
        <p:txBody>
          <a:bodyPr>
            <a:normAutofit fontScale="90000"/>
          </a:bodyPr>
          <a:lstStyle/>
          <a:p>
            <a:r>
              <a:rPr lang="nl-NL" sz="3200" b="1" dirty="0" smtClean="0"/>
              <a:t>26.7 Evolutie van de mens</a:t>
            </a:r>
            <a:endParaRPr lang="nl-NL" sz="3200" dirty="0"/>
          </a:p>
        </p:txBody>
      </p:sp>
      <p:sp>
        <p:nvSpPr>
          <p:cNvPr id="3" name="Tijdelijke aanduiding voor inhoud 2"/>
          <p:cNvSpPr>
            <a:spLocks noGrp="1"/>
          </p:cNvSpPr>
          <p:nvPr>
            <p:ph idx="1"/>
          </p:nvPr>
        </p:nvSpPr>
        <p:spPr>
          <a:xfrm>
            <a:off x="457200" y="908720"/>
            <a:ext cx="8229600" cy="5688632"/>
          </a:xfrm>
        </p:spPr>
        <p:txBody>
          <a:bodyPr>
            <a:normAutofit lnSpcReduction="10000"/>
          </a:bodyPr>
          <a:lstStyle/>
          <a:p>
            <a:r>
              <a:rPr lang="nl-NL" sz="2400" dirty="0" smtClean="0"/>
              <a:t>Sinds het verschijnen van </a:t>
            </a:r>
            <a:r>
              <a:rPr lang="nl-NL" sz="2400" dirty="0" err="1" smtClean="0"/>
              <a:t>Darwins</a:t>
            </a:r>
            <a:r>
              <a:rPr lang="nl-NL" sz="2400" dirty="0" smtClean="0"/>
              <a:t> </a:t>
            </a:r>
            <a:r>
              <a:rPr lang="nl-NL" sz="2400" i="1" dirty="0" smtClean="0"/>
              <a:t>'The </a:t>
            </a:r>
            <a:r>
              <a:rPr lang="nl-NL" sz="2400" i="1" dirty="0" err="1" smtClean="0"/>
              <a:t>Origin</a:t>
            </a:r>
            <a:r>
              <a:rPr lang="nl-NL" sz="2400" i="1" dirty="0" smtClean="0"/>
              <a:t> of Species' </a:t>
            </a:r>
            <a:r>
              <a:rPr lang="nl-NL" sz="2400" dirty="0" smtClean="0"/>
              <a:t>(1859) en later </a:t>
            </a:r>
            <a:r>
              <a:rPr lang="nl-NL" sz="2400" i="1" dirty="0" smtClean="0"/>
              <a:t>''The </a:t>
            </a:r>
            <a:r>
              <a:rPr lang="nl-NL" sz="2400" i="1" dirty="0" err="1" smtClean="0"/>
              <a:t>Descent</a:t>
            </a:r>
            <a:r>
              <a:rPr lang="nl-NL" sz="2400" i="1" dirty="0" smtClean="0"/>
              <a:t> of Man' </a:t>
            </a:r>
            <a:r>
              <a:rPr lang="nl-NL" sz="2400" dirty="0" smtClean="0"/>
              <a:t>(1871) zijn mensen op zoek gegaan naar de </a:t>
            </a:r>
            <a:r>
              <a:rPr lang="nl-NL" sz="2400" b="1" dirty="0" smtClean="0"/>
              <a:t>missing link</a:t>
            </a:r>
            <a:r>
              <a:rPr lang="nl-NL" sz="2400" dirty="0" smtClean="0"/>
              <a:t>, de schakel tussen dier en mens die het werkelijke bewijs zou vormen dat de mens van dieren afstamt. </a:t>
            </a:r>
          </a:p>
          <a:p>
            <a:endParaRPr lang="en-US" sz="2400" dirty="0" smtClean="0"/>
          </a:p>
          <a:p>
            <a:endParaRPr lang="en-US" sz="2400" dirty="0" smtClean="0"/>
          </a:p>
          <a:p>
            <a:endParaRPr lang="en-US" sz="2400" dirty="0" smtClean="0"/>
          </a:p>
          <a:p>
            <a:endParaRPr lang="en-US" sz="2400" dirty="0" smtClean="0"/>
          </a:p>
          <a:p>
            <a:endParaRPr lang="en-US" sz="2400" dirty="0" smtClean="0"/>
          </a:p>
          <a:p>
            <a:endParaRPr lang="en-US" sz="2400" dirty="0" smtClean="0"/>
          </a:p>
          <a:p>
            <a:endParaRPr lang="en-US" sz="2400" dirty="0" smtClean="0"/>
          </a:p>
          <a:p>
            <a:r>
              <a:rPr lang="nl-NL" sz="2400" i="1" dirty="0" smtClean="0"/>
              <a:t>Overzicht van de evolutie van de mens; er zijn nog veel vraagtekens...</a:t>
            </a:r>
            <a:endParaRPr lang="nl-NL" sz="2400" dirty="0"/>
          </a:p>
        </p:txBody>
      </p:sp>
      <p:pic>
        <p:nvPicPr>
          <p:cNvPr id="4" name="Afbeelding 3" descr="evolutie van de mens.jpg"/>
          <p:cNvPicPr>
            <a:picLocks noChangeAspect="1"/>
          </p:cNvPicPr>
          <p:nvPr/>
        </p:nvPicPr>
        <p:blipFill>
          <a:blip r:embed="rId2" cstate="print"/>
          <a:stretch>
            <a:fillRect/>
          </a:stretch>
        </p:blipFill>
        <p:spPr>
          <a:xfrm>
            <a:off x="1907704" y="0"/>
            <a:ext cx="5904657" cy="6858000"/>
          </a:xfrm>
          <a:prstGeom prst="rect">
            <a:avLst/>
          </a:prstGeom>
        </p:spPr>
      </p:pic>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sz="3200" dirty="0" smtClean="0"/>
              <a:t>PAR. 26.7 </a:t>
            </a:r>
            <a:r>
              <a:rPr lang="en-US" sz="3200" dirty="0" err="1" smtClean="0"/>
              <a:t>Toen</a:t>
            </a:r>
            <a:r>
              <a:rPr lang="en-US" sz="3200" dirty="0" smtClean="0"/>
              <a:t> </a:t>
            </a:r>
            <a:r>
              <a:rPr lang="en-US" sz="3200" dirty="0" err="1" smtClean="0"/>
              <a:t>verscheen</a:t>
            </a:r>
            <a:r>
              <a:rPr lang="en-US" sz="3200" dirty="0" smtClean="0"/>
              <a:t> de </a:t>
            </a:r>
            <a:r>
              <a:rPr lang="en-US" sz="3200" dirty="0" err="1" smtClean="0"/>
              <a:t>mens</a:t>
            </a:r>
            <a:endParaRPr lang="nl-NL" sz="3200" dirty="0"/>
          </a:p>
        </p:txBody>
      </p:sp>
      <p:sp>
        <p:nvSpPr>
          <p:cNvPr id="3" name="Tijdelijke aanduiding voor inhoud 2"/>
          <p:cNvSpPr>
            <a:spLocks noGrp="1"/>
          </p:cNvSpPr>
          <p:nvPr>
            <p:ph idx="1"/>
          </p:nvPr>
        </p:nvSpPr>
        <p:spPr/>
        <p:txBody>
          <a:bodyPr/>
          <a:lstStyle/>
          <a:p>
            <a:r>
              <a:rPr lang="en-US" dirty="0" err="1" smtClean="0"/>
              <a:t>Deze</a:t>
            </a:r>
            <a:r>
              <a:rPr lang="en-US" dirty="0" smtClean="0"/>
              <a:t> </a:t>
            </a:r>
            <a:r>
              <a:rPr lang="en-US" dirty="0" err="1" smtClean="0"/>
              <a:t>paragrafen</a:t>
            </a:r>
            <a:r>
              <a:rPr lang="en-US" dirty="0" smtClean="0"/>
              <a:t> </a:t>
            </a:r>
            <a:r>
              <a:rPr lang="en-US" dirty="0" err="1" smtClean="0"/>
              <a:t>dien</a:t>
            </a:r>
            <a:r>
              <a:rPr lang="en-US" dirty="0" smtClean="0"/>
              <a:t> je </a:t>
            </a:r>
            <a:r>
              <a:rPr lang="en-US" dirty="0" err="1" smtClean="0"/>
              <a:t>geheel</a:t>
            </a:r>
            <a:r>
              <a:rPr lang="en-US" dirty="0" smtClean="0"/>
              <a:t> </a:t>
            </a:r>
            <a:r>
              <a:rPr lang="en-US" dirty="0" err="1" smtClean="0"/>
              <a:t>zelfstandig</a:t>
            </a:r>
            <a:r>
              <a:rPr lang="en-US" dirty="0" smtClean="0"/>
              <a:t> door </a:t>
            </a:r>
            <a:r>
              <a:rPr lang="en-US" dirty="0" err="1" smtClean="0"/>
              <a:t>te</a:t>
            </a:r>
            <a:r>
              <a:rPr lang="en-US" dirty="0" smtClean="0"/>
              <a:t> </a:t>
            </a:r>
            <a:r>
              <a:rPr lang="en-US" dirty="0" err="1" smtClean="0"/>
              <a:t>lezen</a:t>
            </a:r>
            <a:endParaRPr lang="nl-N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562074"/>
          </a:xfrm>
        </p:spPr>
        <p:txBody>
          <a:bodyPr>
            <a:normAutofit fontScale="90000"/>
          </a:bodyPr>
          <a:lstStyle/>
          <a:p>
            <a:r>
              <a:rPr lang="nl-NL" sz="3200" b="1" dirty="0" smtClean="0"/>
              <a:t>Snelle evolutie 3</a:t>
            </a:r>
            <a:endParaRPr lang="nl-NL" sz="3200" dirty="0"/>
          </a:p>
        </p:txBody>
      </p:sp>
      <p:sp>
        <p:nvSpPr>
          <p:cNvPr id="3" name="Tijdelijke aanduiding voor inhoud 2"/>
          <p:cNvSpPr>
            <a:spLocks noGrp="1"/>
          </p:cNvSpPr>
          <p:nvPr>
            <p:ph idx="1"/>
          </p:nvPr>
        </p:nvSpPr>
        <p:spPr>
          <a:xfrm>
            <a:off x="457200" y="908720"/>
            <a:ext cx="8229600" cy="5544616"/>
          </a:xfrm>
        </p:spPr>
        <p:txBody>
          <a:bodyPr>
            <a:normAutofit lnSpcReduction="10000"/>
          </a:bodyPr>
          <a:lstStyle/>
          <a:p>
            <a:r>
              <a:rPr lang="nl-NL" dirty="0" smtClean="0"/>
              <a:t>Maar er zijn veel meer van dergelijke voorbeelden. </a:t>
            </a:r>
            <a:r>
              <a:rPr lang="nl-NL" b="1" dirty="0" smtClean="0"/>
              <a:t>In de metro van Londen </a:t>
            </a:r>
            <a:r>
              <a:rPr lang="nl-NL" dirty="0" smtClean="0"/>
              <a:t>leven ondergrondse </a:t>
            </a:r>
            <a:r>
              <a:rPr lang="nl-NL" b="1" dirty="0" smtClean="0"/>
              <a:t>muggen</a:t>
            </a:r>
            <a:r>
              <a:rPr lang="nl-NL" dirty="0" smtClean="0"/>
              <a:t> waarvan de voorouders er waarschijnlijk tientallen jaren geleden terecht zijn gekomen. Het is er donker en vochtig en er zijn altijd genoeg mensen om bloed van te zuigen. </a:t>
            </a:r>
            <a:r>
              <a:rPr lang="nl-NL" b="1" dirty="0" smtClean="0"/>
              <a:t>Natuurlijke vijanden zijn er niet of nauwelijks. </a:t>
            </a:r>
            <a:r>
              <a:rPr lang="nl-NL" dirty="0" smtClean="0"/>
              <a:t>Toen een bioloog een aantal van die muggen ving om er onderzoek naar te doen, bleek dat ze </a:t>
            </a:r>
            <a:r>
              <a:rPr lang="nl-NL" b="1" dirty="0" smtClean="0"/>
              <a:t>niet meer gekruist konden worden met bovengrondse muggen</a:t>
            </a:r>
            <a:r>
              <a:rPr lang="nl-NL" dirty="0" smtClean="0"/>
              <a:t>. Hier was een </a:t>
            </a:r>
            <a:r>
              <a:rPr lang="nl-NL" b="1" dirty="0" smtClean="0"/>
              <a:t>nieuwe soort ontstaan</a:t>
            </a:r>
            <a:r>
              <a:rPr lang="nl-NL" dirty="0" smtClean="0"/>
              <a:t>.</a:t>
            </a:r>
            <a:endParaRPr lang="nl-N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562074"/>
          </a:xfrm>
        </p:spPr>
        <p:txBody>
          <a:bodyPr>
            <a:normAutofit fontScale="90000"/>
          </a:bodyPr>
          <a:lstStyle/>
          <a:p>
            <a:r>
              <a:rPr lang="en-US" sz="3200" dirty="0" err="1" smtClean="0"/>
              <a:t>Snelle</a:t>
            </a:r>
            <a:r>
              <a:rPr lang="en-US" sz="3200" dirty="0" smtClean="0"/>
              <a:t> </a:t>
            </a:r>
            <a:r>
              <a:rPr lang="en-US" sz="3200" dirty="0" err="1" smtClean="0"/>
              <a:t>evolutie</a:t>
            </a:r>
            <a:r>
              <a:rPr lang="en-US" sz="3200" dirty="0" smtClean="0"/>
              <a:t> 4</a:t>
            </a:r>
            <a:endParaRPr lang="nl-NL" sz="3200" dirty="0"/>
          </a:p>
        </p:txBody>
      </p:sp>
      <p:sp>
        <p:nvSpPr>
          <p:cNvPr id="3" name="Tijdelijke aanduiding voor inhoud 2"/>
          <p:cNvSpPr>
            <a:spLocks noGrp="1"/>
          </p:cNvSpPr>
          <p:nvPr>
            <p:ph idx="1"/>
          </p:nvPr>
        </p:nvSpPr>
        <p:spPr>
          <a:xfrm>
            <a:off x="457200" y="908720"/>
            <a:ext cx="8229600" cy="5217443"/>
          </a:xfrm>
        </p:spPr>
        <p:txBody>
          <a:bodyPr>
            <a:normAutofit fontScale="92500" lnSpcReduction="20000"/>
          </a:bodyPr>
          <a:lstStyle/>
          <a:p>
            <a:r>
              <a:rPr lang="en-US" sz="2400" dirty="0" err="1" smtClean="0"/>
              <a:t>Cichliden</a:t>
            </a:r>
            <a:r>
              <a:rPr lang="en-US" sz="2400" dirty="0" smtClean="0"/>
              <a:t> in </a:t>
            </a:r>
            <a:r>
              <a:rPr lang="en-US" sz="2400" dirty="0" err="1" smtClean="0"/>
              <a:t>Tangayikameer</a:t>
            </a:r>
            <a:r>
              <a:rPr lang="en-US" sz="2400" dirty="0" smtClean="0"/>
              <a:t> en </a:t>
            </a:r>
            <a:r>
              <a:rPr lang="en-US" sz="2400" dirty="0" err="1" smtClean="0"/>
              <a:t>Malawimeer</a:t>
            </a:r>
            <a:endParaRPr lang="en-US" sz="2400" dirty="0" smtClean="0"/>
          </a:p>
          <a:p>
            <a:r>
              <a:rPr lang="en-US" sz="2400" dirty="0" smtClean="0"/>
              <a:t>2 </a:t>
            </a:r>
            <a:r>
              <a:rPr lang="en-US" sz="2400" dirty="0" err="1" smtClean="0"/>
              <a:t>Diepe</a:t>
            </a:r>
            <a:r>
              <a:rPr lang="en-US" sz="2400" dirty="0" smtClean="0"/>
              <a:t> </a:t>
            </a:r>
            <a:r>
              <a:rPr lang="en-US" sz="2400" dirty="0" err="1" smtClean="0"/>
              <a:t>meren</a:t>
            </a:r>
            <a:r>
              <a:rPr lang="en-US" sz="2400" dirty="0" smtClean="0"/>
              <a:t> in </a:t>
            </a:r>
            <a:r>
              <a:rPr lang="en-US" sz="2400" dirty="0" err="1" smtClean="0"/>
              <a:t>Oost-Afrika</a:t>
            </a:r>
            <a:endParaRPr lang="en-US" sz="2400" dirty="0" smtClean="0"/>
          </a:p>
          <a:p>
            <a:r>
              <a:rPr lang="en-US" sz="2400" dirty="0" err="1" smtClean="0"/>
              <a:t>Hierin</a:t>
            </a:r>
            <a:r>
              <a:rPr lang="en-US" sz="2400" dirty="0" smtClean="0"/>
              <a:t> </a:t>
            </a:r>
            <a:r>
              <a:rPr lang="en-US" sz="2400" dirty="0" err="1" smtClean="0"/>
              <a:t>zijn</a:t>
            </a:r>
            <a:r>
              <a:rPr lang="en-US" sz="2400" dirty="0" smtClean="0"/>
              <a:t> </a:t>
            </a:r>
            <a:r>
              <a:rPr lang="en-US" sz="2400" dirty="0" err="1" smtClean="0"/>
              <a:t>ooit</a:t>
            </a:r>
            <a:r>
              <a:rPr lang="en-US" sz="2400" dirty="0" smtClean="0"/>
              <a:t> </a:t>
            </a:r>
            <a:r>
              <a:rPr lang="en-US" sz="2400" dirty="0" err="1" smtClean="0"/>
              <a:t>enkele</a:t>
            </a:r>
            <a:r>
              <a:rPr lang="en-US" sz="2400" dirty="0" smtClean="0"/>
              <a:t> </a:t>
            </a:r>
            <a:r>
              <a:rPr lang="en-US" sz="2400" dirty="0" err="1" smtClean="0"/>
              <a:t>individuen</a:t>
            </a:r>
            <a:r>
              <a:rPr lang="en-US" sz="2400" dirty="0" smtClean="0"/>
              <a:t> van </a:t>
            </a:r>
            <a:r>
              <a:rPr lang="en-US" sz="2400" dirty="0" err="1" smtClean="0"/>
              <a:t>dezelfde</a:t>
            </a:r>
            <a:r>
              <a:rPr lang="en-US" sz="2400" dirty="0" smtClean="0"/>
              <a:t> </a:t>
            </a:r>
            <a:r>
              <a:rPr lang="en-US" sz="2400" dirty="0" err="1" smtClean="0"/>
              <a:t>soort</a:t>
            </a:r>
            <a:r>
              <a:rPr lang="en-US" sz="2400" dirty="0" smtClean="0"/>
              <a:t> </a:t>
            </a:r>
            <a:r>
              <a:rPr lang="en-US" sz="2400" dirty="0" err="1" smtClean="0"/>
              <a:t>terecht</a:t>
            </a:r>
            <a:r>
              <a:rPr lang="en-US" sz="2400" dirty="0" smtClean="0"/>
              <a:t> </a:t>
            </a:r>
            <a:r>
              <a:rPr lang="en-US" sz="2400" dirty="0" err="1" smtClean="0"/>
              <a:t>gekomen</a:t>
            </a:r>
            <a:r>
              <a:rPr lang="en-US" sz="2400" dirty="0" smtClean="0"/>
              <a:t> </a:t>
            </a:r>
            <a:r>
              <a:rPr lang="en-US" sz="2400" dirty="0" err="1" smtClean="0"/>
              <a:t>waaruit</a:t>
            </a:r>
            <a:r>
              <a:rPr lang="en-US" sz="2400" dirty="0" smtClean="0"/>
              <a:t> </a:t>
            </a:r>
            <a:r>
              <a:rPr lang="en-US" sz="2400" dirty="0" err="1" smtClean="0"/>
              <a:t>zich</a:t>
            </a:r>
            <a:r>
              <a:rPr lang="en-US" sz="2400" dirty="0" smtClean="0"/>
              <a:t> </a:t>
            </a:r>
            <a:r>
              <a:rPr lang="en-US" sz="2400" dirty="0" err="1" smtClean="0"/>
              <a:t>verschillende</a:t>
            </a:r>
            <a:r>
              <a:rPr lang="en-US" sz="2400" dirty="0" smtClean="0"/>
              <a:t> </a:t>
            </a:r>
            <a:r>
              <a:rPr lang="en-US" sz="2400" dirty="0" err="1" smtClean="0"/>
              <a:t>soorten</a:t>
            </a:r>
            <a:r>
              <a:rPr lang="en-US" sz="2400" dirty="0" smtClean="0"/>
              <a:t> </a:t>
            </a:r>
            <a:r>
              <a:rPr lang="en-US" sz="2400" dirty="0" err="1" smtClean="0"/>
              <a:t>ontwikkelden</a:t>
            </a:r>
            <a:endParaRPr lang="en-US" sz="2400" dirty="0" smtClean="0"/>
          </a:p>
          <a:p>
            <a:r>
              <a:rPr lang="en-US" sz="2400" dirty="0" err="1" smtClean="0"/>
              <a:t>Malawimeer</a:t>
            </a:r>
            <a:r>
              <a:rPr lang="en-US" sz="2400" dirty="0" smtClean="0"/>
              <a:t> is 4 </a:t>
            </a:r>
            <a:r>
              <a:rPr lang="en-US" sz="2400" dirty="0" err="1" smtClean="0"/>
              <a:t>miljoen</a:t>
            </a:r>
            <a:r>
              <a:rPr lang="en-US" sz="2400" dirty="0" smtClean="0"/>
              <a:t> </a:t>
            </a:r>
            <a:r>
              <a:rPr lang="en-US" sz="2400" dirty="0" err="1" smtClean="0"/>
              <a:t>jaar</a:t>
            </a:r>
            <a:r>
              <a:rPr lang="en-US" sz="2400" dirty="0" smtClean="0"/>
              <a:t> </a:t>
            </a:r>
            <a:r>
              <a:rPr lang="en-US" sz="2400" dirty="0" err="1" smtClean="0"/>
              <a:t>oud</a:t>
            </a:r>
            <a:r>
              <a:rPr lang="en-US" sz="2400" dirty="0" smtClean="0"/>
              <a:t> en </a:t>
            </a:r>
            <a:r>
              <a:rPr lang="en-US" sz="2400" dirty="0" err="1" smtClean="0"/>
              <a:t>telt</a:t>
            </a:r>
            <a:r>
              <a:rPr lang="en-US" sz="2400" dirty="0" smtClean="0"/>
              <a:t> 300 – 500 </a:t>
            </a:r>
            <a:r>
              <a:rPr lang="en-US" sz="2400" dirty="0" err="1" smtClean="0"/>
              <a:t>soorten</a:t>
            </a:r>
            <a:r>
              <a:rPr lang="en-US" sz="2400" dirty="0" smtClean="0"/>
              <a:t> </a:t>
            </a:r>
            <a:r>
              <a:rPr lang="en-US" sz="2400" dirty="0" err="1" smtClean="0"/>
              <a:t>cichliden</a:t>
            </a:r>
            <a:endParaRPr lang="en-US" sz="2400" dirty="0" smtClean="0"/>
          </a:p>
          <a:p>
            <a:r>
              <a:rPr lang="en-US" sz="2400" dirty="0" err="1" smtClean="0"/>
              <a:t>Victoriameer</a:t>
            </a:r>
            <a:r>
              <a:rPr lang="en-US" sz="2400" dirty="0" smtClean="0"/>
              <a:t> (</a:t>
            </a:r>
            <a:r>
              <a:rPr lang="en-US" sz="2400" dirty="0" err="1" smtClean="0"/>
              <a:t>ook</a:t>
            </a:r>
            <a:r>
              <a:rPr lang="en-US" sz="2400" dirty="0" smtClean="0"/>
              <a:t> </a:t>
            </a:r>
            <a:r>
              <a:rPr lang="en-US" sz="2400" dirty="0" err="1" smtClean="0"/>
              <a:t>Oost</a:t>
            </a:r>
            <a:r>
              <a:rPr lang="en-US" sz="2400" dirty="0" smtClean="0"/>
              <a:t>=</a:t>
            </a:r>
            <a:r>
              <a:rPr lang="en-US" sz="2400" dirty="0" err="1" smtClean="0"/>
              <a:t>Afrika</a:t>
            </a:r>
            <a:r>
              <a:rPr lang="en-US" sz="2400" dirty="0" smtClean="0"/>
              <a:t>) </a:t>
            </a:r>
            <a:r>
              <a:rPr lang="en-US" sz="2400" dirty="0" err="1" smtClean="0"/>
              <a:t>veel</a:t>
            </a:r>
            <a:r>
              <a:rPr lang="en-US" sz="2400" dirty="0" smtClean="0"/>
              <a:t> </a:t>
            </a:r>
            <a:r>
              <a:rPr lang="en-US" sz="2400" dirty="0" err="1" smtClean="0"/>
              <a:t>groter</a:t>
            </a:r>
            <a:r>
              <a:rPr lang="en-US" sz="2400" dirty="0" smtClean="0"/>
              <a:t> </a:t>
            </a:r>
            <a:r>
              <a:rPr lang="en-US" sz="2400" dirty="0" err="1" smtClean="0"/>
              <a:t>dan</a:t>
            </a:r>
            <a:r>
              <a:rPr lang="en-US" sz="2400" dirty="0" smtClean="0"/>
              <a:t> </a:t>
            </a:r>
            <a:r>
              <a:rPr lang="en-US" sz="2400" dirty="0" err="1" smtClean="0"/>
              <a:t>Malawimeer</a:t>
            </a:r>
            <a:r>
              <a:rPr lang="en-US" sz="2400" dirty="0" smtClean="0"/>
              <a:t>,</a:t>
            </a:r>
          </a:p>
          <a:p>
            <a:pPr>
              <a:buNone/>
            </a:pPr>
            <a:r>
              <a:rPr lang="en-US" sz="2400" dirty="0"/>
              <a:t> </a:t>
            </a:r>
            <a:r>
              <a:rPr lang="en-US" sz="2400" dirty="0" smtClean="0"/>
              <a:t>    </a:t>
            </a:r>
            <a:r>
              <a:rPr lang="en-US" sz="2400" dirty="0" err="1" smtClean="0"/>
              <a:t>Slechts</a:t>
            </a:r>
            <a:r>
              <a:rPr lang="en-US" sz="2400" dirty="0" smtClean="0"/>
              <a:t> 500.000 </a:t>
            </a:r>
            <a:r>
              <a:rPr lang="en-US" sz="2400" dirty="0" err="1" smtClean="0"/>
              <a:t>jaar</a:t>
            </a:r>
            <a:r>
              <a:rPr lang="en-US" sz="2400" dirty="0" smtClean="0"/>
              <a:t> </a:t>
            </a:r>
            <a:r>
              <a:rPr lang="en-US" sz="2400" dirty="0" err="1" smtClean="0"/>
              <a:t>oud</a:t>
            </a:r>
            <a:r>
              <a:rPr lang="en-US" sz="2400" dirty="0" smtClean="0"/>
              <a:t>, </a:t>
            </a:r>
            <a:r>
              <a:rPr lang="en-US" sz="2400" dirty="0" err="1" smtClean="0"/>
              <a:t>meer</a:t>
            </a:r>
            <a:r>
              <a:rPr lang="en-US" sz="2400" dirty="0" smtClean="0"/>
              <a:t> </a:t>
            </a:r>
            <a:r>
              <a:rPr lang="en-US" sz="2400" dirty="0" err="1" smtClean="0"/>
              <a:t>dan</a:t>
            </a:r>
            <a:r>
              <a:rPr lang="en-US" sz="2400" dirty="0" smtClean="0"/>
              <a:t> 400 </a:t>
            </a:r>
            <a:r>
              <a:rPr lang="en-US" sz="2400" dirty="0" err="1" smtClean="0"/>
              <a:t>verschillende</a:t>
            </a:r>
            <a:r>
              <a:rPr lang="en-US" sz="2400" dirty="0" smtClean="0"/>
              <a:t> </a:t>
            </a:r>
            <a:r>
              <a:rPr lang="en-US" sz="2400" dirty="0" err="1" smtClean="0"/>
              <a:t>soorten</a:t>
            </a:r>
            <a:r>
              <a:rPr lang="en-US" sz="2400" dirty="0" smtClean="0"/>
              <a:t> </a:t>
            </a:r>
            <a:r>
              <a:rPr lang="en-US" sz="2400" dirty="0" err="1" smtClean="0"/>
              <a:t>cichliden</a:t>
            </a:r>
            <a:r>
              <a:rPr lang="en-US" sz="2400" dirty="0" smtClean="0"/>
              <a:t>  en </a:t>
            </a:r>
            <a:r>
              <a:rPr lang="en-US" sz="2400" dirty="0" err="1" smtClean="0"/>
              <a:t>slechts</a:t>
            </a:r>
            <a:r>
              <a:rPr lang="en-US" sz="2400" dirty="0" smtClean="0"/>
              <a:t> </a:t>
            </a:r>
            <a:r>
              <a:rPr lang="en-US" sz="2400" dirty="0" err="1" smtClean="0"/>
              <a:t>ontwikkeld</a:t>
            </a:r>
            <a:r>
              <a:rPr lang="en-US" sz="2400" dirty="0" smtClean="0"/>
              <a:t> </a:t>
            </a:r>
            <a:r>
              <a:rPr lang="en-US" sz="2400" dirty="0" err="1" smtClean="0"/>
              <a:t>uit</a:t>
            </a:r>
            <a:r>
              <a:rPr lang="en-US" sz="2400" dirty="0" smtClean="0"/>
              <a:t> </a:t>
            </a:r>
            <a:r>
              <a:rPr lang="en-US" sz="2400" dirty="0" err="1" smtClean="0"/>
              <a:t>één</a:t>
            </a:r>
            <a:r>
              <a:rPr lang="en-US" sz="2400" dirty="0" smtClean="0"/>
              <a:t> </a:t>
            </a:r>
            <a:r>
              <a:rPr lang="en-US" sz="2400" dirty="0" err="1" smtClean="0"/>
              <a:t>oorspronkelijke</a:t>
            </a:r>
            <a:r>
              <a:rPr lang="en-US" sz="2400" dirty="0" smtClean="0"/>
              <a:t> </a:t>
            </a:r>
            <a:r>
              <a:rPr lang="en-US" sz="2400" dirty="0" err="1" smtClean="0"/>
              <a:t>soort</a:t>
            </a:r>
            <a:endParaRPr lang="en-US" sz="2400" dirty="0" smtClean="0"/>
          </a:p>
          <a:p>
            <a:r>
              <a:rPr lang="en-US" sz="2400" dirty="0" err="1" smtClean="0"/>
              <a:t>Uitsterven</a:t>
            </a:r>
            <a:r>
              <a:rPr lang="en-US" sz="2400" dirty="0" smtClean="0"/>
              <a:t> </a:t>
            </a:r>
            <a:r>
              <a:rPr lang="en-US" sz="2400" dirty="0" err="1" smtClean="0"/>
              <a:t>gaat</a:t>
            </a:r>
            <a:r>
              <a:rPr lang="en-US" sz="2400" dirty="0" smtClean="0"/>
              <a:t> </a:t>
            </a:r>
            <a:r>
              <a:rPr lang="en-US" sz="2400" dirty="0" err="1" smtClean="0"/>
              <a:t>momenteel</a:t>
            </a:r>
            <a:r>
              <a:rPr lang="en-US" sz="2400" dirty="0" smtClean="0"/>
              <a:t> </a:t>
            </a:r>
            <a:r>
              <a:rPr lang="en-US" sz="2400" dirty="0" err="1" smtClean="0"/>
              <a:t>ook</a:t>
            </a:r>
            <a:r>
              <a:rPr lang="en-US" sz="2400" dirty="0" smtClean="0"/>
              <a:t> erg </a:t>
            </a:r>
            <a:r>
              <a:rPr lang="en-US" sz="2400" dirty="0" err="1" smtClean="0"/>
              <a:t>snel</a:t>
            </a:r>
            <a:r>
              <a:rPr lang="en-US" sz="2400" dirty="0" smtClean="0"/>
              <a:t>: in 1950 </a:t>
            </a:r>
            <a:r>
              <a:rPr lang="en-US" sz="2400" dirty="0" err="1" smtClean="0"/>
              <a:t>zijn</a:t>
            </a:r>
            <a:r>
              <a:rPr lang="en-US" sz="2400" dirty="0" smtClean="0"/>
              <a:t> </a:t>
            </a:r>
            <a:r>
              <a:rPr lang="en-US" sz="2400" dirty="0" err="1" smtClean="0"/>
              <a:t>Nijlbaarzen</a:t>
            </a:r>
            <a:r>
              <a:rPr lang="en-US" sz="2400" dirty="0" smtClean="0"/>
              <a:t> </a:t>
            </a:r>
            <a:r>
              <a:rPr lang="en-US" sz="2400" dirty="0" err="1" smtClean="0"/>
              <a:t>uitgezet</a:t>
            </a:r>
            <a:r>
              <a:rPr lang="en-US" sz="2400" dirty="0" smtClean="0"/>
              <a:t> (</a:t>
            </a:r>
            <a:r>
              <a:rPr lang="en-US" sz="2400" dirty="0" err="1" smtClean="0"/>
              <a:t>voedselvoorziening</a:t>
            </a:r>
            <a:r>
              <a:rPr lang="en-US" sz="2400" dirty="0" smtClean="0"/>
              <a:t> </a:t>
            </a:r>
            <a:r>
              <a:rPr lang="en-US" sz="2400" dirty="0" err="1" smtClean="0"/>
              <a:t>plaatselijke</a:t>
            </a:r>
            <a:r>
              <a:rPr lang="en-US" sz="2400" dirty="0" smtClean="0"/>
              <a:t> </a:t>
            </a:r>
            <a:r>
              <a:rPr lang="en-US" sz="2400" dirty="0" err="1" smtClean="0"/>
              <a:t>bevolking</a:t>
            </a:r>
            <a:r>
              <a:rPr lang="en-US" sz="2400" dirty="0" smtClean="0"/>
              <a:t>)</a:t>
            </a:r>
          </a:p>
          <a:p>
            <a:r>
              <a:rPr lang="en-US" sz="2400" dirty="0" err="1" smtClean="0"/>
              <a:t>Binnen</a:t>
            </a:r>
            <a:r>
              <a:rPr lang="en-US" sz="2400" dirty="0" smtClean="0"/>
              <a:t> 20 </a:t>
            </a:r>
            <a:r>
              <a:rPr lang="en-US" sz="2400" dirty="0" err="1" smtClean="0"/>
              <a:t>jaar</a:t>
            </a:r>
            <a:r>
              <a:rPr lang="en-US" sz="2400" dirty="0" smtClean="0"/>
              <a:t> is </a:t>
            </a:r>
            <a:r>
              <a:rPr lang="en-US" sz="2400" dirty="0" err="1" smtClean="0"/>
              <a:t>populatie</a:t>
            </a:r>
            <a:r>
              <a:rPr lang="en-US" sz="2400" dirty="0" smtClean="0"/>
              <a:t> </a:t>
            </a:r>
            <a:r>
              <a:rPr lang="en-US" sz="2400" dirty="0" err="1" smtClean="0"/>
              <a:t>cichliden</a:t>
            </a:r>
            <a:r>
              <a:rPr lang="en-US" sz="2400" dirty="0" smtClean="0"/>
              <a:t> 10.000 </a:t>
            </a:r>
            <a:r>
              <a:rPr lang="en-US" sz="2400" dirty="0" err="1" smtClean="0"/>
              <a:t>maal</a:t>
            </a:r>
            <a:r>
              <a:rPr lang="en-US" sz="2400" dirty="0" smtClean="0"/>
              <a:t> </a:t>
            </a:r>
            <a:r>
              <a:rPr lang="en-US" sz="2400" dirty="0" err="1" smtClean="0"/>
              <a:t>zo</a:t>
            </a:r>
            <a:r>
              <a:rPr lang="en-US" sz="2400" dirty="0" smtClean="0"/>
              <a:t> </a:t>
            </a:r>
            <a:r>
              <a:rPr lang="en-US" sz="2400" dirty="0" err="1" smtClean="0"/>
              <a:t>klein</a:t>
            </a:r>
            <a:r>
              <a:rPr lang="en-US" sz="2400" dirty="0" smtClean="0"/>
              <a:t> </a:t>
            </a:r>
            <a:r>
              <a:rPr lang="en-US" sz="2400" dirty="0" err="1" smtClean="0"/>
              <a:t>te</a:t>
            </a:r>
            <a:r>
              <a:rPr lang="en-US" sz="2400" dirty="0" smtClean="0"/>
              <a:t> </a:t>
            </a:r>
            <a:r>
              <a:rPr lang="en-US" sz="2400" dirty="0" err="1" smtClean="0"/>
              <a:t>zijn</a:t>
            </a:r>
            <a:r>
              <a:rPr lang="en-US" sz="2400" dirty="0" smtClean="0"/>
              <a:t> </a:t>
            </a:r>
            <a:r>
              <a:rPr lang="en-US" sz="2400" dirty="0" err="1" smtClean="0"/>
              <a:t>geworden</a:t>
            </a:r>
            <a:r>
              <a:rPr lang="en-US" sz="2400" dirty="0" smtClean="0"/>
              <a:t>: </a:t>
            </a:r>
            <a:r>
              <a:rPr lang="en-US" sz="2400" dirty="0" err="1" smtClean="0"/>
              <a:t>baarzen</a:t>
            </a:r>
            <a:r>
              <a:rPr lang="en-US" sz="2400" dirty="0" smtClean="0"/>
              <a:t> </a:t>
            </a:r>
            <a:r>
              <a:rPr lang="en-US" sz="2400" dirty="0" err="1" smtClean="0"/>
              <a:t>eten</a:t>
            </a:r>
            <a:r>
              <a:rPr lang="en-US" sz="2400" dirty="0" smtClean="0"/>
              <a:t> </a:t>
            </a:r>
            <a:r>
              <a:rPr lang="en-US" sz="2400" dirty="0" err="1" smtClean="0"/>
              <a:t>algeneters</a:t>
            </a:r>
            <a:r>
              <a:rPr lang="en-US" sz="2400" dirty="0" smtClean="0"/>
              <a:t>. </a:t>
            </a:r>
            <a:r>
              <a:rPr lang="en-US" sz="2400" dirty="0" err="1" smtClean="0"/>
              <a:t>Daardoor</a:t>
            </a:r>
            <a:r>
              <a:rPr lang="en-US" sz="2400" dirty="0" smtClean="0"/>
              <a:t> </a:t>
            </a:r>
            <a:r>
              <a:rPr lang="en-US" sz="2400" dirty="0" err="1" smtClean="0"/>
              <a:t>trobeler</a:t>
            </a:r>
            <a:r>
              <a:rPr lang="en-US" sz="2400" dirty="0" smtClean="0"/>
              <a:t> water, </a:t>
            </a:r>
            <a:r>
              <a:rPr lang="en-US" sz="2400" dirty="0" err="1" smtClean="0"/>
              <a:t>alle</a:t>
            </a:r>
            <a:r>
              <a:rPr lang="en-US" sz="2400" dirty="0" smtClean="0"/>
              <a:t> </a:t>
            </a:r>
            <a:r>
              <a:rPr lang="en-US" sz="2400" dirty="0" err="1" smtClean="0"/>
              <a:t>zuurstof</a:t>
            </a:r>
            <a:r>
              <a:rPr lang="en-US" sz="2400" dirty="0" smtClean="0"/>
              <a:t> </a:t>
            </a:r>
            <a:r>
              <a:rPr lang="en-US" sz="2400" dirty="0" err="1" smtClean="0"/>
              <a:t>opgebruikt</a:t>
            </a:r>
            <a:r>
              <a:rPr lang="en-US" sz="2400" dirty="0" smtClean="0"/>
              <a:t> door </a:t>
            </a:r>
            <a:r>
              <a:rPr lang="en-US" sz="2400" dirty="0" err="1" smtClean="0"/>
              <a:t>rottende</a:t>
            </a:r>
            <a:r>
              <a:rPr lang="en-US" sz="2400" dirty="0" smtClean="0"/>
              <a:t> </a:t>
            </a:r>
            <a:r>
              <a:rPr lang="en-US" sz="2400" dirty="0" err="1" smtClean="0"/>
              <a:t>dode</a:t>
            </a:r>
            <a:r>
              <a:rPr lang="en-US" sz="2400" dirty="0" smtClean="0"/>
              <a:t> </a:t>
            </a:r>
            <a:r>
              <a:rPr lang="en-US" sz="2400" dirty="0" err="1" smtClean="0"/>
              <a:t>algen</a:t>
            </a:r>
            <a:endParaRPr lang="en-US" sz="2400" dirty="0" smtClean="0"/>
          </a:p>
          <a:p>
            <a:r>
              <a:rPr lang="nl-NL" sz="2400" b="1" i="1" dirty="0" smtClean="0"/>
              <a:t>Zie artikel Evolutie </a:t>
            </a:r>
            <a:r>
              <a:rPr lang="nl-NL" sz="2400" b="1" i="1" dirty="0"/>
              <a:t>bij de </a:t>
            </a:r>
            <a:r>
              <a:rPr lang="nl-NL" sz="2400" b="1" i="1" dirty="0" err="1"/>
              <a:t>cichliden</a:t>
            </a:r>
            <a:r>
              <a:rPr lang="nl-NL" sz="2400" b="1" i="1" dirty="0"/>
              <a:t> in het Victoriameer</a:t>
            </a:r>
            <a:br>
              <a:rPr lang="nl-NL" sz="2400" b="1" i="1" dirty="0"/>
            </a:br>
            <a:r>
              <a:rPr lang="nl-NL" sz="2400" dirty="0"/>
              <a:t>Bewerkt door Jan Mannekens, clubblad maart '97.</a:t>
            </a:r>
          </a:p>
          <a:p>
            <a:endParaRPr lang="en-US" sz="2400" dirty="0" smtClean="0"/>
          </a:p>
          <a:p>
            <a:endParaRPr lang="nl-NL"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print"/>
          <a:srcRect/>
          <a:stretch>
            <a:fillRect/>
          </a:stretch>
        </p:blipFill>
        <p:spPr bwMode="auto">
          <a:xfrm>
            <a:off x="899592" y="609013"/>
            <a:ext cx="7344816" cy="570712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78098"/>
          </a:xfrm>
        </p:spPr>
        <p:txBody>
          <a:bodyPr>
            <a:normAutofit/>
          </a:bodyPr>
          <a:lstStyle/>
          <a:p>
            <a:r>
              <a:rPr lang="nl-NL" sz="3200" b="1" dirty="0" smtClean="0"/>
              <a:t>Resistentie door evolutie 1</a:t>
            </a:r>
            <a:endParaRPr lang="nl-NL" sz="3200" dirty="0"/>
          </a:p>
        </p:txBody>
      </p:sp>
      <p:sp>
        <p:nvSpPr>
          <p:cNvPr id="3" name="Tijdelijke aanduiding voor inhoud 2"/>
          <p:cNvSpPr>
            <a:spLocks noGrp="1"/>
          </p:cNvSpPr>
          <p:nvPr>
            <p:ph idx="1"/>
          </p:nvPr>
        </p:nvSpPr>
        <p:spPr>
          <a:xfrm>
            <a:off x="457200" y="1196752"/>
            <a:ext cx="8229600" cy="5256584"/>
          </a:xfrm>
        </p:spPr>
        <p:txBody>
          <a:bodyPr>
            <a:normAutofit/>
          </a:bodyPr>
          <a:lstStyle/>
          <a:p>
            <a:r>
              <a:rPr lang="nl-NL" sz="2400" dirty="0" smtClean="0"/>
              <a:t>Een gevaarlijke vorm van snelle - moderne - evolutie is het ontstaan van </a:t>
            </a:r>
            <a:r>
              <a:rPr lang="nl-NL" sz="2400" b="1" dirty="0" smtClean="0"/>
              <a:t>resistentie </a:t>
            </a:r>
            <a:r>
              <a:rPr lang="nl-NL" sz="2400" dirty="0" smtClean="0"/>
              <a:t>van insecten tegen </a:t>
            </a:r>
            <a:r>
              <a:rPr lang="nl-NL" sz="2400" dirty="0" smtClean="0">
                <a:hlinkClick r:id="rId2"/>
              </a:rPr>
              <a:t>bestrijdingsmiddelen</a:t>
            </a:r>
            <a:r>
              <a:rPr lang="nl-NL" sz="2400" dirty="0" smtClean="0"/>
              <a:t> en van ziekteverwekkers tegen medicijnen. De mutaties bij deze organismen gaan zó snel dat er nieuwe soorten ontstaan die resistent (= ongevoelig) worden voor de middelen die mensen tegen ze inzetten. </a:t>
            </a:r>
            <a:r>
              <a:rPr lang="nl-NL" sz="2400" dirty="0" smtClean="0">
                <a:hlinkClick r:id="rId3"/>
              </a:rPr>
              <a:t>Bacteriën</a:t>
            </a:r>
            <a:r>
              <a:rPr lang="nl-NL" sz="2400" dirty="0" smtClean="0"/>
              <a:t> die resistent zijn tegen antibiotica vormen een serieus gevaar, vooral in ziekenhuizen, waar veel met medicijnen wordt gewerkt en veel mensen met een verminderde weerstand aanwezig zijn</a:t>
            </a:r>
          </a:p>
          <a:p>
            <a:r>
              <a:rPr lang="nl-NL" sz="2400" b="1" dirty="0" smtClean="0"/>
              <a:t>Resistentie  = de ongevoeligheid van een bacterie voor een bepaald antibioticum</a:t>
            </a:r>
            <a:endParaRPr lang="nl-NL"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332656"/>
            <a:ext cx="8229600" cy="1008112"/>
          </a:xfrm>
        </p:spPr>
        <p:txBody>
          <a:bodyPr>
            <a:normAutofit fontScale="90000"/>
          </a:bodyPr>
          <a:lstStyle/>
          <a:p>
            <a:r>
              <a:rPr lang="nl-NL" sz="3200" b="1" dirty="0" smtClean="0"/>
              <a:t/>
            </a:r>
            <a:br>
              <a:rPr lang="nl-NL" sz="3200" b="1" dirty="0" smtClean="0"/>
            </a:br>
            <a:r>
              <a:rPr lang="nl-NL" sz="3200" b="1" dirty="0"/>
              <a:t/>
            </a:r>
            <a:br>
              <a:rPr lang="nl-NL" sz="3200" b="1" dirty="0"/>
            </a:br>
            <a:r>
              <a:rPr lang="nl-NL" sz="3200" b="1" dirty="0" smtClean="0"/>
              <a:t>Resistentie door evolutie 2</a:t>
            </a:r>
            <a:br>
              <a:rPr lang="nl-NL" sz="3200" b="1" dirty="0" smtClean="0"/>
            </a:br>
            <a:r>
              <a:rPr lang="nl-NL" sz="2800" dirty="0" smtClean="0">
                <a:hlinkClick r:id="rId2"/>
              </a:rPr>
              <a:t>lees meer RTV Noord</a:t>
            </a:r>
            <a:r>
              <a:rPr lang="nl-NL" sz="2800" dirty="0" smtClean="0"/>
              <a:t/>
            </a:r>
            <a:br>
              <a:rPr lang="nl-NL" sz="2800" dirty="0" smtClean="0"/>
            </a:br>
            <a:r>
              <a:rPr lang="nl-NL" sz="3200" b="1" dirty="0" smtClean="0"/>
              <a:t/>
            </a:r>
            <a:br>
              <a:rPr lang="nl-NL" sz="3200" b="1" dirty="0" smtClean="0"/>
            </a:br>
            <a:endParaRPr lang="nl-NL" sz="3200" dirty="0"/>
          </a:p>
        </p:txBody>
      </p:sp>
      <p:pic>
        <p:nvPicPr>
          <p:cNvPr id="2050" name="Picture 2"/>
          <p:cNvPicPr>
            <a:picLocks noGrp="1" noChangeAspect="1" noChangeArrowheads="1"/>
          </p:cNvPicPr>
          <p:nvPr>
            <p:ph idx="1"/>
          </p:nvPr>
        </p:nvPicPr>
        <p:blipFill>
          <a:blip r:embed="rId3" cstate="print"/>
          <a:srcRect/>
          <a:stretch>
            <a:fillRect/>
          </a:stretch>
        </p:blipFill>
        <p:spPr bwMode="auto">
          <a:xfrm>
            <a:off x="1187624" y="1916832"/>
            <a:ext cx="6409658" cy="2736304"/>
          </a:xfrm>
          <a:prstGeom prst="rect">
            <a:avLst/>
          </a:prstGeom>
          <a:noFill/>
          <a:ln w="9525">
            <a:noFill/>
            <a:miter lim="800000"/>
            <a:headEnd/>
            <a:tailEnd/>
          </a:ln>
        </p:spPr>
      </p:pic>
      <p:pic>
        <p:nvPicPr>
          <p:cNvPr id="2052" name="Picture 4"/>
          <p:cNvPicPr>
            <a:picLocks noChangeAspect="1" noChangeArrowheads="1"/>
          </p:cNvPicPr>
          <p:nvPr/>
        </p:nvPicPr>
        <p:blipFill>
          <a:blip r:embed="rId4" cstate="print"/>
          <a:srcRect/>
          <a:stretch>
            <a:fillRect/>
          </a:stretch>
        </p:blipFill>
        <p:spPr bwMode="auto">
          <a:xfrm>
            <a:off x="2339752" y="4869160"/>
            <a:ext cx="4057650" cy="1638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a:t>Argumenten voor evolutie</a:t>
            </a:r>
            <a:endParaRPr lang="nl-NL"/>
          </a:p>
        </p:txBody>
      </p:sp>
      <p:sp>
        <p:nvSpPr>
          <p:cNvPr id="36867" name="Rectangle 3"/>
          <p:cNvSpPr>
            <a:spLocks noGrp="1" noChangeArrowheads="1"/>
          </p:cNvSpPr>
          <p:nvPr>
            <p:ph type="body" idx="1"/>
          </p:nvPr>
        </p:nvSpPr>
        <p:spPr/>
        <p:txBody>
          <a:bodyPr/>
          <a:lstStyle/>
          <a:p>
            <a:pPr>
              <a:lnSpc>
                <a:spcPct val="80000"/>
              </a:lnSpc>
            </a:pPr>
            <a:r>
              <a:rPr lang="en-US" sz="2400"/>
              <a:t>1. Fossielen</a:t>
            </a:r>
          </a:p>
          <a:p>
            <a:pPr>
              <a:lnSpc>
                <a:spcPct val="80000"/>
              </a:lnSpc>
            </a:pPr>
            <a:r>
              <a:rPr lang="en-US" sz="2400"/>
              <a:t>2. Homologie (overeenkomst in bouw + gelijke embryonale ontstaanswijze. Organen zijn ontstaan uit dezelfde grondvorm (vleugel vleermuis, voorpoot van een mol, de arm van een mens)</a:t>
            </a:r>
          </a:p>
          <a:p>
            <a:pPr>
              <a:lnSpc>
                <a:spcPct val="80000"/>
              </a:lnSpc>
            </a:pPr>
            <a:r>
              <a:rPr lang="en-US" sz="2400"/>
              <a:t>Analoog berust niet op verwantschap maar hebben overeenkomstige functie</a:t>
            </a:r>
          </a:p>
          <a:p>
            <a:pPr>
              <a:lnSpc>
                <a:spcPct val="80000"/>
              </a:lnSpc>
            </a:pPr>
            <a:r>
              <a:rPr lang="en-US" sz="2400"/>
              <a:t>3. Rudimentaire organen (achterpoten bij walvissen, poten bij slangen, blinde darm mens; resten hiervan noemen we rudimentaire organen)</a:t>
            </a:r>
          </a:p>
          <a:p>
            <a:pPr>
              <a:lnSpc>
                <a:spcPct val="80000"/>
              </a:lnSpc>
            </a:pPr>
            <a:r>
              <a:rPr lang="en-US" sz="2400"/>
              <a:t>4. Andere overeenkomsten: Mitose en meiose bij organismen, organismen opgebouwd uit dezelfde of vergelijkbare stoffen, overeenkomsten in DNA en eiwitten</a:t>
            </a:r>
            <a:endParaRPr lang="nl-NL" sz="240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634082"/>
          </a:xfrm>
        </p:spPr>
        <p:txBody>
          <a:bodyPr>
            <a:normAutofit/>
          </a:bodyPr>
          <a:lstStyle/>
          <a:p>
            <a:r>
              <a:rPr lang="nl-NL" sz="3200" b="1" dirty="0" smtClean="0"/>
              <a:t>26.5.1 Fossielen 1</a:t>
            </a:r>
            <a:endParaRPr lang="nl-NL" sz="3200" dirty="0"/>
          </a:p>
        </p:txBody>
      </p:sp>
      <p:sp>
        <p:nvSpPr>
          <p:cNvPr id="3" name="Tijdelijke aanduiding voor inhoud 2"/>
          <p:cNvSpPr>
            <a:spLocks noGrp="1"/>
          </p:cNvSpPr>
          <p:nvPr>
            <p:ph idx="1"/>
          </p:nvPr>
        </p:nvSpPr>
        <p:spPr>
          <a:xfrm>
            <a:off x="457200" y="1052736"/>
            <a:ext cx="8229600" cy="5544616"/>
          </a:xfrm>
        </p:spPr>
        <p:txBody>
          <a:bodyPr>
            <a:normAutofit lnSpcReduction="10000"/>
          </a:bodyPr>
          <a:lstStyle/>
          <a:p>
            <a:r>
              <a:rPr lang="nl-NL" sz="2400" b="1" dirty="0" smtClean="0"/>
              <a:t>Fossielen</a:t>
            </a:r>
            <a:r>
              <a:rPr lang="nl-NL" sz="2400" dirty="0" smtClean="0"/>
              <a:t> zijn vaak de versteende skeletten van dieren (beenderen, schelpen), maar soms ook afdrukken van dieren of planten. Zo kunnen ook van zachte organismen of delen daarvan, zoals kwallen of bloemen of zelfs van voetsporen fossielen ontstaan. Ook ontstaan fossielen doordat ze ingesloten werden, bijvoorbeeld door dennenhars. De dennenhars wordt hard en we vinden het als barnsteen terug</a:t>
            </a:r>
          </a:p>
          <a:p>
            <a:endParaRPr lang="en-US" sz="2400" dirty="0" smtClean="0"/>
          </a:p>
          <a:p>
            <a:endParaRPr lang="en-US" sz="2400" dirty="0" smtClean="0"/>
          </a:p>
          <a:p>
            <a:endParaRPr lang="en-US" sz="2400" dirty="0" smtClean="0"/>
          </a:p>
          <a:p>
            <a:endParaRPr lang="en-US" sz="2400" dirty="0" smtClean="0"/>
          </a:p>
          <a:p>
            <a:r>
              <a:rPr lang="nl-NL" sz="2400" i="1" dirty="0" smtClean="0"/>
              <a:t>In barnsteen ingesloten insect</a:t>
            </a:r>
            <a:br>
              <a:rPr lang="nl-NL" sz="2400" i="1" dirty="0" smtClean="0"/>
            </a:br>
            <a:r>
              <a:rPr lang="nl-NL" sz="2400" i="1" dirty="0" smtClean="0"/>
              <a:t>(bron: </a:t>
            </a:r>
            <a:br>
              <a:rPr lang="nl-NL" sz="2400" i="1" dirty="0" smtClean="0"/>
            </a:br>
            <a:r>
              <a:rPr lang="nl-NL" sz="2400" i="1" dirty="0" err="1" smtClean="0">
                <a:hlinkClick r:id="rId2"/>
              </a:rPr>
              <a:t>www.fossiel.net</a:t>
            </a:r>
            <a:r>
              <a:rPr lang="nl-NL" sz="2400" i="1" dirty="0" smtClean="0">
                <a:hlinkClick r:id="rId2"/>
              </a:rPr>
              <a:t>/system/vindplaatsen/</a:t>
            </a:r>
            <a:r>
              <a:rPr lang="nl-NL" sz="2400" i="1" dirty="0" err="1" smtClean="0">
                <a:hlinkClick r:id="rId2"/>
              </a:rPr>
              <a:t>barnst.jpg</a:t>
            </a:r>
            <a:r>
              <a:rPr lang="nl-NL" sz="2400" i="1" dirty="0" smtClean="0"/>
              <a:t>)</a:t>
            </a:r>
            <a:endParaRPr lang="nl-NL" sz="2400" dirty="0"/>
          </a:p>
        </p:txBody>
      </p:sp>
      <p:pic>
        <p:nvPicPr>
          <p:cNvPr id="4" name="Afbeelding 3" descr="barnsteen en insect.jpg"/>
          <p:cNvPicPr>
            <a:picLocks noChangeAspect="1"/>
          </p:cNvPicPr>
          <p:nvPr/>
        </p:nvPicPr>
        <p:blipFill>
          <a:blip r:embed="rId3" cstate="print"/>
          <a:stretch>
            <a:fillRect/>
          </a:stretch>
        </p:blipFill>
        <p:spPr>
          <a:xfrm>
            <a:off x="1907704" y="1442546"/>
            <a:ext cx="4752528" cy="3543404"/>
          </a:xfrm>
          <a:prstGeom prst="rect">
            <a:avLst/>
          </a:prstGeom>
        </p:spPr>
      </p:pic>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1120</Words>
  <Application>Microsoft Office PowerPoint</Application>
  <PresentationFormat>Diavoorstelling (4:3)</PresentationFormat>
  <Paragraphs>107</Paragraphs>
  <Slides>23</Slides>
  <Notes>1</Notes>
  <HiddenSlides>0</HiddenSlides>
  <MMClips>0</MMClips>
  <ScaleCrop>false</ScaleCrop>
  <HeadingPairs>
    <vt:vector size="4" baseType="variant">
      <vt:variant>
        <vt:lpstr>Thema</vt:lpstr>
      </vt:variant>
      <vt:variant>
        <vt:i4>1</vt:i4>
      </vt:variant>
      <vt:variant>
        <vt:lpstr>Diatitels</vt:lpstr>
      </vt:variant>
      <vt:variant>
        <vt:i4>23</vt:i4>
      </vt:variant>
    </vt:vector>
  </HeadingPairs>
  <TitlesOfParts>
    <vt:vector size="24" baseType="lpstr">
      <vt:lpstr>Office-thema</vt:lpstr>
      <vt:lpstr>Snelle evolutie 1</vt:lpstr>
      <vt:lpstr>Snelle evolutie 2</vt:lpstr>
      <vt:lpstr>Snelle evolutie 3</vt:lpstr>
      <vt:lpstr>Snelle evolutie 4</vt:lpstr>
      <vt:lpstr>Dia 5</vt:lpstr>
      <vt:lpstr>Resistentie door evolutie 1</vt:lpstr>
      <vt:lpstr>  Resistentie door evolutie 2 lees meer RTV Noord  </vt:lpstr>
      <vt:lpstr>Argumenten voor evolutie</vt:lpstr>
      <vt:lpstr>26.5.1 Fossielen 1</vt:lpstr>
      <vt:lpstr>26.5.1. Fossielen 2</vt:lpstr>
      <vt:lpstr>Fossilisatie: manier waarop fossielen ontstaan</vt:lpstr>
      <vt:lpstr>C14 vorming en afbraak: Ouderdomsbepaling  </vt:lpstr>
      <vt:lpstr>C14 methode   halfwaardetijd</vt:lpstr>
      <vt:lpstr>Verschillende elementen die gebruikt worden voor ouderdomsbepalingen Door hun verschillende halfwaardetijden kan elke ouderdom nauwkeurig worden vastgesteld</vt:lpstr>
      <vt:lpstr>Wat vertellen fossielen?</vt:lpstr>
      <vt:lpstr>26.6 Populatiegenetica Hardy Weinberg 1</vt:lpstr>
      <vt:lpstr>26.6 Populatiegenetica Hardy Weinberg 2</vt:lpstr>
      <vt:lpstr>26.6 Populatiegenetica Hardy Weinberg</vt:lpstr>
      <vt:lpstr>26.6.3 Verandering in de allelfrequenties</vt:lpstr>
      <vt:lpstr>Extra:  DNA-onderzoek</vt:lpstr>
      <vt:lpstr>Extra: Bouwplannen vergelijken</vt:lpstr>
      <vt:lpstr>26.7 Evolutie van de mens</vt:lpstr>
      <vt:lpstr>PAR. 26.7 Toen verscheen de mens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Snelle evolutie 1</dc:title>
  <dc:creator>biobertus</dc:creator>
  <cp:lastModifiedBy>biobertus</cp:lastModifiedBy>
  <cp:revision>1</cp:revision>
  <dcterms:created xsi:type="dcterms:W3CDTF">2015-05-25T12:26:00Z</dcterms:created>
  <dcterms:modified xsi:type="dcterms:W3CDTF">2015-05-25T12:26:38Z</dcterms:modified>
</cp:coreProperties>
</file>